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69" r:id="rId2"/>
    <p:sldId id="2258" r:id="rId3"/>
    <p:sldId id="261" r:id="rId4"/>
    <p:sldId id="271" r:id="rId5"/>
    <p:sldId id="344" r:id="rId6"/>
    <p:sldId id="330" r:id="rId7"/>
    <p:sldId id="2181" r:id="rId8"/>
    <p:sldId id="2261" r:id="rId9"/>
    <p:sldId id="267" r:id="rId10"/>
    <p:sldId id="345" r:id="rId11"/>
    <p:sldId id="2259" r:id="rId12"/>
    <p:sldId id="2262" r:id="rId13"/>
    <p:sldId id="275" r:id="rId14"/>
    <p:sldId id="339" r:id="rId15"/>
    <p:sldId id="341" r:id="rId16"/>
    <p:sldId id="342" r:id="rId17"/>
    <p:sldId id="2006" r:id="rId18"/>
    <p:sldId id="274" r:id="rId19"/>
    <p:sldId id="272" r:id="rId20"/>
    <p:sldId id="2201" r:id="rId21"/>
    <p:sldId id="273" r:id="rId22"/>
    <p:sldId id="286" r:id="rId23"/>
    <p:sldId id="299" r:id="rId24"/>
    <p:sldId id="2196" r:id="rId25"/>
    <p:sldId id="2260" r:id="rId26"/>
    <p:sldId id="562" r:id="rId27"/>
    <p:sldId id="348" r:id="rId28"/>
    <p:sldId id="349" r:id="rId29"/>
    <p:sldId id="404" r:id="rId30"/>
    <p:sldId id="373" r:id="rId31"/>
    <p:sldId id="374" r:id="rId32"/>
    <p:sldId id="2203" r:id="rId33"/>
    <p:sldId id="386" r:id="rId34"/>
    <p:sldId id="258" r:id="rId35"/>
    <p:sldId id="2198" r:id="rId36"/>
    <p:sldId id="2208" r:id="rId37"/>
    <p:sldId id="2254" r:id="rId38"/>
    <p:sldId id="2034" r:id="rId39"/>
    <p:sldId id="549" r:id="rId40"/>
    <p:sldId id="351" r:id="rId41"/>
    <p:sldId id="2256" r:id="rId42"/>
    <p:sldId id="2194" r:id="rId43"/>
    <p:sldId id="2163" r:id="rId44"/>
    <p:sldId id="279" r:id="rId45"/>
    <p:sldId id="280" r:id="rId46"/>
    <p:sldId id="281"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1" autoAdjust="0"/>
    <p:restoredTop sz="86491" autoAdjust="0"/>
  </p:normalViewPr>
  <p:slideViewPr>
    <p:cSldViewPr>
      <p:cViewPr varScale="1">
        <p:scale>
          <a:sx n="70" d="100"/>
          <a:sy n="70" d="100"/>
        </p:scale>
        <p:origin x="702" y="66"/>
      </p:cViewPr>
      <p:guideLst>
        <p:guide orient="horz" pos="2160"/>
        <p:guide pos="2880"/>
      </p:guideLst>
    </p:cSldViewPr>
  </p:slideViewPr>
  <p:outlineViewPr>
    <p:cViewPr>
      <p:scale>
        <a:sx n="33" d="100"/>
        <a:sy n="33" d="100"/>
      </p:scale>
      <p:origin x="0" y="-7602"/>
    </p:cViewPr>
  </p:outlineViewPr>
  <p:notesTextViewPr>
    <p:cViewPr>
      <p:scale>
        <a:sx n="1" d="1"/>
        <a:sy n="1" d="1"/>
      </p:scale>
      <p:origin x="0" y="0"/>
    </p:cViewPr>
  </p:notesTextViewPr>
  <p:sorterViewPr>
    <p:cViewPr varScale="1">
      <p:scale>
        <a:sx n="1" d="1"/>
        <a:sy n="1" d="1"/>
      </p:scale>
      <p:origin x="0" y="-18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44.624"/>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45.394"/>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45.773"/>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inkml:trace>
  <inkml:trace contextRef="#ctx0" brushRef="#br0" timeOffset="1">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3D7EB8-7923-4358-A4AC-BCFCB35FCB33}" type="datetimeFigureOut">
              <a:rPr lang="en-US" smtClean="0"/>
              <a:t>5/5/2021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A489E3-8178-4FB1-AE03-52BECA3DE1FB}" type="slidenum">
              <a:rPr lang="en-US" smtClean="0"/>
              <a:t>‹#›</a:t>
            </a:fld>
            <a:endParaRPr lang="en-US"/>
          </a:p>
        </p:txBody>
      </p:sp>
    </p:spTree>
    <p:extLst>
      <p:ext uri="{BB962C8B-B14F-4D97-AF65-F5344CB8AC3E}">
        <p14:creationId xmlns:p14="http://schemas.microsoft.com/office/powerpoint/2010/main" val="189790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pPr defTabSz="942069">
              <a:defRPr/>
            </a:pPr>
            <a:r>
              <a:rPr lang="en-US" dirty="0"/>
              <a:t>Click</a:t>
            </a:r>
            <a:r>
              <a:rPr lang="en-US" baseline="0" dirty="0"/>
              <a:t> on the video link (lower right hand corner) if you have an internet connection.  Soak it in!!</a:t>
            </a:r>
            <a:endParaRPr lang="en-US" dirty="0"/>
          </a:p>
          <a:p>
            <a:endParaRPr lang="en-US" dirty="0"/>
          </a:p>
        </p:txBody>
      </p:sp>
      <p:sp>
        <p:nvSpPr>
          <p:cNvPr id="4" name="Slide Number Placeholder 3"/>
          <p:cNvSpPr>
            <a:spLocks noGrp="1"/>
          </p:cNvSpPr>
          <p:nvPr>
            <p:ph type="sldNum" sz="quarter" idx="10"/>
          </p:nvPr>
        </p:nvSpPr>
        <p:spPr/>
        <p:txBody>
          <a:bodyPr/>
          <a:lstStyle/>
          <a:p>
            <a:fld id="{E7E526F4-CC3E-4079-A83E-939CDFE0894D}" type="slidenum">
              <a:rPr lang="en-US" smtClean="0"/>
              <a:t>3</a:t>
            </a:fld>
            <a:endParaRPr lang="en-US"/>
          </a:p>
        </p:txBody>
      </p:sp>
    </p:spTree>
    <p:extLst>
      <p:ext uri="{BB962C8B-B14F-4D97-AF65-F5344CB8AC3E}">
        <p14:creationId xmlns:p14="http://schemas.microsoft.com/office/powerpoint/2010/main" val="3974089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355BCE-FF85-4824-8896-60905E0B293C}" type="slidenum">
              <a:rPr lang="en-US" smtClean="0"/>
              <a:pPr>
                <a:defRPr/>
              </a:pPr>
              <a:t>15</a:t>
            </a:fld>
            <a:endParaRPr lang="en-US" dirty="0"/>
          </a:p>
        </p:txBody>
      </p:sp>
    </p:spTree>
    <p:extLst>
      <p:ext uri="{BB962C8B-B14F-4D97-AF65-F5344CB8AC3E}">
        <p14:creationId xmlns:p14="http://schemas.microsoft.com/office/powerpoint/2010/main" val="2407134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355BCE-FF85-4824-8896-60905E0B293C}" type="slidenum">
              <a:rPr lang="en-US" smtClean="0"/>
              <a:pPr>
                <a:defRPr/>
              </a:pPr>
              <a:t>16</a:t>
            </a:fld>
            <a:endParaRPr lang="en-US" dirty="0"/>
          </a:p>
        </p:txBody>
      </p:sp>
    </p:spTree>
    <p:extLst>
      <p:ext uri="{BB962C8B-B14F-4D97-AF65-F5344CB8AC3E}">
        <p14:creationId xmlns:p14="http://schemas.microsoft.com/office/powerpoint/2010/main" val="357467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69">
              <a:defRPr/>
            </a:pPr>
            <a:r>
              <a:rPr lang="en-US" u="sng" dirty="0"/>
              <a:t>Learning Objective 1</a:t>
            </a:r>
            <a:r>
              <a:rPr lang="en-US" dirty="0"/>
              <a:t>: for participants to understand the Reactive Creative scale measures the degree that a person’s leadership is experienced by others primarily through their Creative Competencies (high score) or through their Reactive Tendencies (low score) or some combination of the two (medium score).</a:t>
            </a:r>
          </a:p>
          <a:p>
            <a:pPr defTabSz="942069">
              <a:defRPr/>
            </a:pPr>
            <a:endParaRPr lang="en-US" dirty="0"/>
          </a:p>
          <a:p>
            <a:pPr defTabSz="942069">
              <a:defRPr/>
            </a:pPr>
            <a:r>
              <a:rPr lang="en-US" u="sng" dirty="0"/>
              <a:t>Learning Objective 2</a:t>
            </a:r>
            <a:r>
              <a:rPr lang="en-US" dirty="0"/>
              <a:t>: for participants to understand that this summary measure is a good indication of where a person spends their leadership energy and bandwidth.</a:t>
            </a:r>
          </a:p>
          <a:p>
            <a:pPr defTabSz="942069">
              <a:defRPr/>
            </a:pPr>
            <a:endParaRPr lang="en-US" dirty="0"/>
          </a:p>
          <a:p>
            <a:pPr defTabSz="942069">
              <a:defRPr/>
            </a:pPr>
            <a:r>
              <a:rPr lang="en-US" u="sng" dirty="0"/>
              <a:t>Learning Objective 3</a:t>
            </a:r>
            <a:r>
              <a:rPr lang="en-US" dirty="0"/>
              <a:t>: for participants to understand that this score reflects the visual of the graph. Lots of green on the top with little green on the bottom (high score). Little green on the top with lots of green on the bottom (low score). Mix of green on both top and bottom (medium score).</a:t>
            </a:r>
          </a:p>
        </p:txBody>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47805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the LCP you get the full picture of your leadership. At last, you see, in one assessment, what you are missing in all the others. TLC is unique because it measures</a:t>
            </a:r>
          </a:p>
          <a:p>
            <a:r>
              <a:rPr lang="en-US" sz="1200" kern="1200" dirty="0">
                <a:solidFill>
                  <a:schemeClr val="tx1"/>
                </a:solidFill>
                <a:effectLst/>
                <a:latin typeface="+mn-lt"/>
                <a:ea typeface="+mn-ea"/>
                <a:cs typeface="+mn-cs"/>
              </a:rPr>
              <a:t>-- (Click) Leadership competencies </a:t>
            </a:r>
          </a:p>
          <a:p>
            <a:r>
              <a:rPr lang="en-US" sz="1200" kern="1200" dirty="0">
                <a:solidFill>
                  <a:schemeClr val="tx1"/>
                </a:solidFill>
                <a:effectLst/>
                <a:latin typeface="+mn-lt"/>
                <a:ea typeface="+mn-ea"/>
                <a:cs typeface="+mn-cs"/>
              </a:rPr>
              <a:t>--(Click) Assumptions that drive Behavior</a:t>
            </a:r>
          </a:p>
          <a:p>
            <a:r>
              <a:rPr lang="en-US" sz="1200" kern="1200" dirty="0">
                <a:solidFill>
                  <a:schemeClr val="tx1"/>
                </a:solidFill>
                <a:effectLst/>
                <a:latin typeface="+mn-lt"/>
                <a:ea typeface="+mn-ea"/>
                <a:cs typeface="+mn-cs"/>
              </a:rPr>
              <a:t>Assumptions that lead to effectively developing key leadership competencies</a:t>
            </a:r>
          </a:p>
          <a:p>
            <a:r>
              <a:rPr lang="en-US" sz="1200" kern="1200" dirty="0">
                <a:solidFill>
                  <a:schemeClr val="tx1"/>
                </a:solidFill>
                <a:effectLst/>
                <a:latin typeface="+mn-lt"/>
                <a:ea typeface="+mn-ea"/>
                <a:cs typeface="+mn-cs"/>
              </a:rPr>
              <a:t>Assumptions that run reactive, self-limiting behavior. </a:t>
            </a:r>
          </a:p>
          <a:p>
            <a:r>
              <a:rPr lang="en-US" sz="1200" kern="1200" dirty="0">
                <a:solidFill>
                  <a:schemeClr val="tx1"/>
                </a:solidFill>
                <a:effectLst/>
                <a:latin typeface="+mn-lt"/>
                <a:ea typeface="+mn-ea"/>
                <a:cs typeface="+mn-cs"/>
              </a:rPr>
              <a:t>-- (Click) and LCP reveals style and personality…all at the same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BE589-451C-40A7-ADBC-DA1659BB68BF}" type="slidenum">
              <a:rPr lang="en-US" smtClean="0"/>
              <a:pPr/>
              <a:t>18</a:t>
            </a:fld>
            <a:endParaRPr lang="en-US"/>
          </a:p>
        </p:txBody>
      </p:sp>
    </p:spTree>
    <p:extLst>
      <p:ext uri="{BB962C8B-B14F-4D97-AF65-F5344CB8AC3E}">
        <p14:creationId xmlns:p14="http://schemas.microsoft.com/office/powerpoint/2010/main" val="1208624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300" b="1" kern="1200" dirty="0">
                <a:solidFill>
                  <a:schemeClr val="tx1"/>
                </a:solidFill>
                <a:effectLst/>
                <a:ea typeface="+mn-ea"/>
                <a:cs typeface="+mn-cs"/>
              </a:rPr>
              <a:t>VUCA </a:t>
            </a:r>
          </a:p>
          <a:p>
            <a:r>
              <a:rPr lang="en-US" sz="1300" kern="1200" dirty="0">
                <a:solidFill>
                  <a:schemeClr val="tx1"/>
                </a:solidFill>
                <a:effectLst/>
                <a:ea typeface="+mn-ea"/>
                <a:cs typeface="+mn-cs"/>
              </a:rPr>
              <a:t>Set up stage development conversation by talking about the context for leadership today is VUCA and tee up the notion of what it is like to be “over our heads developmentally.” We have all found ourselves in this predicament throughout our lives – times and places in which our own complexity of mind is dwarfed by our lived context. This is the nature of development – we are continually outmatched by our environment and the tension of that mismatch is what invites us to grow. (This is laying the groundwork for Optimal Conflict needed</a:t>
            </a:r>
            <a:r>
              <a:rPr lang="en-US" sz="1300" kern="1200" baseline="0" dirty="0">
                <a:solidFill>
                  <a:schemeClr val="tx1"/>
                </a:solidFill>
                <a:effectLst/>
                <a:ea typeface="+mn-ea"/>
                <a:cs typeface="+mn-cs"/>
              </a:rPr>
              <a:t> to catalyze development, which </a:t>
            </a:r>
            <a:r>
              <a:rPr lang="en-US" sz="1300" kern="1200" dirty="0">
                <a:solidFill>
                  <a:schemeClr val="tx1"/>
                </a:solidFill>
                <a:effectLst/>
                <a:ea typeface="+mn-ea"/>
                <a:cs typeface="+mn-cs"/>
              </a:rPr>
              <a:t>we teach on day 3).</a:t>
            </a:r>
          </a:p>
          <a:p>
            <a:endParaRPr lang="en-US" sz="1400" dirty="0"/>
          </a:p>
        </p:txBody>
      </p:sp>
      <p:sp>
        <p:nvSpPr>
          <p:cNvPr id="4" name="Slide Number Placeholder 3"/>
          <p:cNvSpPr>
            <a:spLocks noGrp="1"/>
          </p:cNvSpPr>
          <p:nvPr>
            <p:ph type="sldNum" sz="quarter" idx="10"/>
          </p:nvPr>
        </p:nvSpPr>
        <p:spPr/>
        <p:txBody>
          <a:bodyPr/>
          <a:lstStyle/>
          <a:p>
            <a:fld id="{34755AA6-0AFC-4C50-BF6D-F71DA842ECD1}" type="slidenum">
              <a:rPr lang="en-US" smtClean="0"/>
              <a:pPr/>
              <a:t>19</a:t>
            </a:fld>
            <a:endParaRPr lang="en-US" dirty="0"/>
          </a:p>
        </p:txBody>
      </p:sp>
    </p:spTree>
    <p:extLst>
      <p:ext uri="{BB962C8B-B14F-4D97-AF65-F5344CB8AC3E}">
        <p14:creationId xmlns:p14="http://schemas.microsoft.com/office/powerpoint/2010/main" val="1230723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69">
              <a:defRPr/>
            </a:pPr>
            <a:r>
              <a:rPr lang="en-US" u="sng" dirty="0"/>
              <a:t>Learning Objective 1</a:t>
            </a:r>
            <a:r>
              <a:rPr lang="en-US" dirty="0"/>
              <a:t>: for participants to understand that the LCP gives us data about how a person’s leadership is experienced at a particular point in time in a particular environment with particular level of VUCA conditions. It is </a:t>
            </a:r>
            <a:r>
              <a:rPr lang="en-US" i="1" dirty="0"/>
              <a:t>person-in-context</a:t>
            </a:r>
            <a:r>
              <a:rPr lang="en-US" dirty="0"/>
              <a:t> data.</a:t>
            </a:r>
          </a:p>
          <a:p>
            <a:pPr defTabSz="942069">
              <a:defRPr/>
            </a:pPr>
            <a:endParaRPr lang="en-US" dirty="0"/>
          </a:p>
          <a:p>
            <a:pPr defTabSz="942069">
              <a:defRPr/>
            </a:pPr>
            <a:r>
              <a:rPr lang="en-US" u="sng" dirty="0"/>
              <a:t>Learning Objective 2</a:t>
            </a:r>
            <a:r>
              <a:rPr lang="en-US" dirty="0"/>
              <a:t>: for participants to understand this contextual reality is why we can’t compare one person’s LCP to another’s LCP in an apples-to-apples kind of fashion. The LCP is powerfully contextual. </a:t>
            </a:r>
          </a:p>
          <a:p>
            <a:pPr defTabSz="942069">
              <a:defRPr/>
            </a:pPr>
            <a:endParaRPr lang="en-US" dirty="0"/>
          </a:p>
          <a:p>
            <a:pPr defTabSz="942069">
              <a:defRPr/>
            </a:pPr>
            <a:r>
              <a:rPr lang="en-US" u="sng" dirty="0"/>
              <a:t>Learning Objective 3</a:t>
            </a:r>
            <a:r>
              <a:rPr lang="en-US" dirty="0"/>
              <a:t>: for participants to understand that the LCP debrief is a </a:t>
            </a:r>
            <a:r>
              <a:rPr lang="en-US" i="1" dirty="0"/>
              <a:t>developmental can opener, </a:t>
            </a:r>
            <a:r>
              <a:rPr lang="en-US" dirty="0"/>
              <a:t> it opens the door to a transformational conversation pointed at the gap between a person’s current </a:t>
            </a:r>
            <a:r>
              <a:rPr lang="en-US" i="1" dirty="0"/>
              <a:t>way of knowing the world</a:t>
            </a:r>
            <a:r>
              <a:rPr lang="en-US" dirty="0"/>
              <a:t> and their </a:t>
            </a:r>
            <a:r>
              <a:rPr lang="en-US" i="1" dirty="0"/>
              <a:t>contextual lived reality</a:t>
            </a:r>
            <a:r>
              <a:rPr lang="en-US" dirty="0"/>
              <a:t>. </a:t>
            </a:r>
            <a:endParaRPr lang="en-US" i="1" dirty="0"/>
          </a:p>
        </p:txBody>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16751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400" b="1" kern="1200" dirty="0">
                <a:solidFill>
                  <a:schemeClr val="tx1"/>
                </a:solidFill>
                <a:effectLst/>
                <a:ea typeface="+mn-ea"/>
                <a:cs typeface="+mn-cs"/>
              </a:rPr>
              <a:t>Kegan &amp; </a:t>
            </a:r>
            <a:r>
              <a:rPr lang="en-US" sz="1400" b="1" kern="1200" dirty="0" err="1">
                <a:solidFill>
                  <a:schemeClr val="tx1"/>
                </a:solidFill>
                <a:effectLst/>
                <a:ea typeface="+mn-ea"/>
                <a:cs typeface="+mn-cs"/>
              </a:rPr>
              <a:t>Lahey</a:t>
            </a:r>
            <a:endParaRPr lang="en-US" sz="1400" b="1" kern="1200" dirty="0">
              <a:solidFill>
                <a:schemeClr val="tx1"/>
              </a:solidFill>
              <a:effectLst/>
              <a:ea typeface="+mn-ea"/>
              <a:cs typeface="+mn-cs"/>
            </a:endParaRPr>
          </a:p>
          <a:p>
            <a:endParaRPr lang="en-US" sz="1400" kern="1200" dirty="0">
              <a:solidFill>
                <a:schemeClr val="tx1"/>
              </a:solidFill>
              <a:effectLst/>
              <a:ea typeface="+mn-ea"/>
              <a:cs typeface="+mn-cs"/>
            </a:endParaRPr>
          </a:p>
          <a:p>
            <a:r>
              <a:rPr lang="en-GB" sz="1200" b="0" i="0" kern="1200" dirty="0">
                <a:solidFill>
                  <a:schemeClr val="tx1"/>
                </a:solidFill>
                <a:effectLst/>
                <a:latin typeface="Corbel Regular" charset="0"/>
                <a:ea typeface="+mn-ea"/>
                <a:cs typeface="+mn-cs"/>
              </a:rPr>
              <a:t>Four foundational premises (from Mastering Leadership):</a:t>
            </a:r>
            <a:endParaRPr lang="en-US" sz="1200" b="0" i="0" kern="1200" dirty="0">
              <a:solidFill>
                <a:schemeClr val="tx1"/>
              </a:solidFill>
              <a:effectLst/>
              <a:latin typeface="Corbel Regular" charset="0"/>
              <a:ea typeface="+mn-ea"/>
              <a:cs typeface="+mn-cs"/>
            </a:endParaRPr>
          </a:p>
          <a:p>
            <a:pPr marL="171450" lvl="0" indent="-171450">
              <a:buFont typeface="Arial" charset="0"/>
              <a:buChar char="•"/>
            </a:pPr>
            <a:r>
              <a:rPr lang="en-GB" sz="1200" b="0" i="0" kern="1200" dirty="0">
                <a:solidFill>
                  <a:schemeClr val="tx1"/>
                </a:solidFill>
                <a:effectLst/>
                <a:latin typeface="Corbel Regular" charset="0"/>
                <a:ea typeface="+mn-ea"/>
                <a:cs typeface="+mn-cs"/>
              </a:rPr>
              <a:t>Structure determines performance</a:t>
            </a:r>
            <a:endParaRPr lang="en-US" sz="1200" b="0" i="0" kern="1200" dirty="0">
              <a:solidFill>
                <a:schemeClr val="tx1"/>
              </a:solidFill>
              <a:effectLst/>
              <a:latin typeface="Corbel Regular" charset="0"/>
              <a:ea typeface="+mn-ea"/>
              <a:cs typeface="+mn-cs"/>
            </a:endParaRPr>
          </a:p>
          <a:p>
            <a:pPr marL="171450" lvl="0" indent="-171450">
              <a:buFont typeface="Arial" charset="0"/>
              <a:buChar char="•"/>
            </a:pPr>
            <a:r>
              <a:rPr lang="en-GB" sz="1200" b="0" i="0" kern="1200" dirty="0">
                <a:solidFill>
                  <a:schemeClr val="tx1"/>
                </a:solidFill>
                <a:effectLst/>
                <a:latin typeface="Corbel Regular" charset="0"/>
                <a:ea typeface="+mn-ea"/>
                <a:cs typeface="+mn-cs"/>
              </a:rPr>
              <a:t>You are a structure</a:t>
            </a:r>
            <a:endParaRPr lang="en-US" sz="1200" b="0" i="0" kern="1200" dirty="0">
              <a:solidFill>
                <a:schemeClr val="tx1"/>
              </a:solidFill>
              <a:effectLst/>
              <a:latin typeface="Corbel Regular" charset="0"/>
              <a:ea typeface="+mn-ea"/>
              <a:cs typeface="+mn-cs"/>
            </a:endParaRPr>
          </a:p>
          <a:p>
            <a:pPr marL="171450" lvl="0" indent="-171450">
              <a:buFont typeface="Arial" charset="0"/>
              <a:buChar char="•"/>
            </a:pPr>
            <a:r>
              <a:rPr lang="en-GB" sz="1200" b="0" i="0" kern="1200" dirty="0">
                <a:solidFill>
                  <a:schemeClr val="tx1"/>
                </a:solidFill>
                <a:effectLst/>
                <a:latin typeface="Corbel Regular" charset="0"/>
                <a:ea typeface="+mn-ea"/>
                <a:cs typeface="+mn-cs"/>
              </a:rPr>
              <a:t>Consciousness is the operating system of performance</a:t>
            </a:r>
            <a:endParaRPr lang="en-US" sz="1200" b="0" i="0" kern="1200" dirty="0">
              <a:solidFill>
                <a:schemeClr val="tx1"/>
              </a:solidFill>
              <a:effectLst/>
              <a:latin typeface="Corbel Regular" charset="0"/>
              <a:ea typeface="+mn-ea"/>
              <a:cs typeface="+mn-cs"/>
            </a:endParaRPr>
          </a:p>
          <a:p>
            <a:pPr marL="171450" lvl="0" indent="-171450">
              <a:buFont typeface="Arial" charset="0"/>
              <a:buChar char="•"/>
            </a:pPr>
            <a:r>
              <a:rPr lang="en-GB" sz="1200" b="0" i="0" kern="1200" dirty="0">
                <a:solidFill>
                  <a:schemeClr val="tx1"/>
                </a:solidFill>
                <a:effectLst/>
                <a:latin typeface="Corbel Regular" charset="0"/>
                <a:ea typeface="+mn-ea"/>
                <a:cs typeface="+mn-cs"/>
              </a:rPr>
              <a:t>To achieve higher performance, you must be restructured</a:t>
            </a:r>
            <a:endParaRPr lang="en-US" sz="1200" b="0" i="0" kern="1200" dirty="0">
              <a:solidFill>
                <a:schemeClr val="tx1"/>
              </a:solidFill>
              <a:effectLst/>
              <a:latin typeface="Corbel Regular" charset="0"/>
              <a:ea typeface="+mn-ea"/>
              <a:cs typeface="+mn-cs"/>
            </a:endParaRPr>
          </a:p>
          <a:p>
            <a:endParaRPr lang="en-US" sz="1400" kern="1200" dirty="0">
              <a:solidFill>
                <a:schemeClr val="tx1"/>
              </a:solidFill>
              <a:effectLst/>
              <a:ea typeface="+mn-ea"/>
              <a:cs typeface="+mn-cs"/>
            </a:endParaRPr>
          </a:p>
          <a:p>
            <a:pPr marL="0" marR="0" indent="0" algn="l" defTabSz="914186" rtl="0" eaLnBrk="1" fontAlgn="auto" latinLnBrk="0" hangingPunct="1">
              <a:lnSpc>
                <a:spcPct val="100000"/>
              </a:lnSpc>
              <a:spcBef>
                <a:spcPts val="0"/>
              </a:spcBef>
              <a:spcAft>
                <a:spcPts val="0"/>
              </a:spcAft>
              <a:buClrTx/>
              <a:buSzTx/>
              <a:buFontTx/>
              <a:buNone/>
              <a:tabLst/>
              <a:defRPr/>
            </a:pPr>
            <a:r>
              <a:rPr lang="en-GB" sz="1400" b="0" i="0" kern="1200" dirty="0">
                <a:solidFill>
                  <a:schemeClr val="tx1"/>
                </a:solidFill>
                <a:effectLst/>
                <a:latin typeface="Corbel Regular" charset="0"/>
                <a:ea typeface="+mn-ea"/>
                <a:cs typeface="+mn-cs"/>
              </a:rPr>
              <a:t>The</a:t>
            </a:r>
            <a:r>
              <a:rPr lang="en-GB" sz="1400" b="0" i="0" kern="1200" baseline="0" dirty="0">
                <a:solidFill>
                  <a:schemeClr val="tx1"/>
                </a:solidFill>
                <a:effectLst/>
                <a:latin typeface="Corbel Regular" charset="0"/>
                <a:ea typeface="+mn-ea"/>
                <a:cs typeface="+mn-cs"/>
              </a:rPr>
              <a:t> good news is that a</a:t>
            </a:r>
            <a:r>
              <a:rPr lang="en-GB" sz="1400" b="0" i="0" kern="1200" dirty="0">
                <a:solidFill>
                  <a:schemeClr val="tx1"/>
                </a:solidFill>
                <a:effectLst/>
                <a:latin typeface="Corbel Regular" charset="0"/>
                <a:ea typeface="+mn-ea"/>
                <a:cs typeface="+mn-cs"/>
              </a:rPr>
              <a:t>dults naturally move to more complex, highly elaborate operating systems out of which to run their lives.</a:t>
            </a:r>
            <a:endParaRPr lang="en-US" sz="1400" b="0" i="0" kern="1200" dirty="0">
              <a:solidFill>
                <a:schemeClr val="tx1"/>
              </a:solidFill>
              <a:effectLst/>
              <a:latin typeface="Corbel Regular" charset="0"/>
              <a:ea typeface="+mn-ea"/>
              <a:cs typeface="+mn-cs"/>
            </a:endParaRPr>
          </a:p>
          <a:p>
            <a:endParaRPr lang="en-US" sz="1400" kern="1200" dirty="0">
              <a:solidFill>
                <a:schemeClr val="tx1"/>
              </a:solidFill>
              <a:effectLst/>
              <a:ea typeface="+mn-ea"/>
              <a:cs typeface="+mn-cs"/>
            </a:endParaRPr>
          </a:p>
          <a:p>
            <a:r>
              <a:rPr lang="en-US" sz="1400" kern="1200" dirty="0">
                <a:solidFill>
                  <a:schemeClr val="tx1"/>
                </a:solidFill>
                <a:effectLst/>
                <a:ea typeface="+mn-ea"/>
                <a:cs typeface="+mn-cs"/>
              </a:rPr>
              <a:t>Starting with the “mismatch” quote that reinforces the previous thread, we then tee up the 3 graphs from </a:t>
            </a:r>
            <a:r>
              <a:rPr lang="en-US" sz="1400" u="sng" kern="1200" dirty="0">
                <a:solidFill>
                  <a:schemeClr val="tx1"/>
                </a:solidFill>
                <a:effectLst/>
                <a:ea typeface="+mn-ea"/>
                <a:cs typeface="+mn-cs"/>
              </a:rPr>
              <a:t>Immunity to Change</a:t>
            </a:r>
            <a:r>
              <a:rPr lang="en-US" sz="1400" kern="1200" dirty="0">
                <a:solidFill>
                  <a:schemeClr val="tx1"/>
                </a:solidFill>
                <a:effectLst/>
                <a:ea typeface="+mn-ea"/>
                <a:cs typeface="+mn-cs"/>
              </a:rPr>
              <a:t> (following slides),</a:t>
            </a:r>
            <a:r>
              <a:rPr lang="en-US" sz="1400" kern="1200" baseline="0" dirty="0">
                <a:solidFill>
                  <a:schemeClr val="tx1"/>
                </a:solidFill>
                <a:effectLst/>
                <a:ea typeface="+mn-ea"/>
                <a:cs typeface="+mn-cs"/>
              </a:rPr>
              <a:t> </a:t>
            </a:r>
            <a:r>
              <a:rPr lang="en-US" sz="1400" kern="1200" dirty="0">
                <a:solidFill>
                  <a:schemeClr val="tx1"/>
                </a:solidFill>
                <a:effectLst/>
                <a:ea typeface="+mn-ea"/>
                <a:cs typeface="+mn-cs"/>
              </a:rPr>
              <a:t>and talk about how our understanding of adult development has evolved significantly over the last three decades. </a:t>
            </a:r>
          </a:p>
          <a:p>
            <a:endParaRPr lang="en-US" sz="1400" kern="1200" dirty="0">
              <a:solidFill>
                <a:schemeClr val="tx1"/>
              </a:solidFill>
              <a:effectLst/>
              <a:ea typeface="+mn-ea"/>
              <a:cs typeface="+mn-cs"/>
            </a:endParaRPr>
          </a:p>
          <a:p>
            <a:r>
              <a:rPr lang="en-US" sz="1400" kern="1200" dirty="0">
                <a:solidFill>
                  <a:schemeClr val="tx1"/>
                </a:solidFill>
                <a:effectLst/>
                <a:ea typeface="+mn-ea"/>
                <a:cs typeface="+mn-cs"/>
              </a:rPr>
              <a:t>Ask the group to spot the 2 big takeaways from the graph: 1) in general we get more complex as we age and 2) there is significant variation in complexity of mind in any given age group (different than in childhood where normal developmental milestones are linked to age). </a:t>
            </a:r>
          </a:p>
          <a:p>
            <a:endParaRPr lang="en-US" sz="1400" kern="1200" dirty="0">
              <a:solidFill>
                <a:schemeClr val="tx1"/>
              </a:solidFill>
              <a:effectLst/>
              <a:ea typeface="+mn-ea"/>
              <a:cs typeface="+mn-cs"/>
            </a:endParaRPr>
          </a:p>
          <a:p>
            <a:r>
              <a:rPr lang="en-US" sz="1400" kern="1200" dirty="0">
                <a:solidFill>
                  <a:schemeClr val="tx1"/>
                </a:solidFill>
                <a:effectLst/>
                <a:ea typeface="+mn-ea"/>
                <a:cs typeface="+mn-cs"/>
              </a:rPr>
              <a:t>The final point is to ask the group “what develops us?” and have a good conversation about how experiences that challenge us in some way grow our complexity of mind (or at least invite us to grow). Talk about how expat assignments are such great crucibles for leader development. Also talk about how life’s more serious challenges (death, divorce, illness, loss of job, etc.) can also significantly help us grow.</a:t>
            </a:r>
          </a:p>
          <a:p>
            <a:endParaRPr lang="en-US" sz="1200" dirty="0"/>
          </a:p>
        </p:txBody>
      </p:sp>
      <p:sp>
        <p:nvSpPr>
          <p:cNvPr id="4" name="Slide Number Placeholder 3"/>
          <p:cNvSpPr>
            <a:spLocks noGrp="1"/>
          </p:cNvSpPr>
          <p:nvPr>
            <p:ph type="sldNum" sz="quarter" idx="10"/>
          </p:nvPr>
        </p:nvSpPr>
        <p:spPr/>
        <p:txBody>
          <a:bodyPr/>
          <a:lstStyle/>
          <a:p>
            <a:fld id="{E7E526F4-CC3E-4079-A83E-939CDFE0894D}" type="slidenum">
              <a:rPr lang="en-US" smtClean="0"/>
              <a:t>21</a:t>
            </a:fld>
            <a:endParaRPr lang="en-US" dirty="0"/>
          </a:p>
        </p:txBody>
      </p:sp>
    </p:spTree>
    <p:extLst>
      <p:ext uri="{BB962C8B-B14F-4D97-AF65-F5344CB8AC3E}">
        <p14:creationId xmlns:p14="http://schemas.microsoft.com/office/powerpoint/2010/main" val="759866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55000" lnSpcReduction="20000"/>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Regular" charset="0"/>
                <a:ea typeface="+mn-ea"/>
                <a:cs typeface="+mn-cs"/>
              </a:rPr>
              <a:t>Three Adult Plateaus (notes for this and the next three slides)</a:t>
            </a:r>
          </a:p>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orbel Regular" charset="0"/>
              <a:ea typeface="+mn-ea"/>
              <a:cs typeface="+mn-cs"/>
            </a:endParaRP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rbel Regular" charset="0"/>
                <a:ea typeface="+mn-ea"/>
                <a:cs typeface="+mn-cs"/>
              </a:rPr>
              <a:t>Progressing from stage to stage reveals a pattern of plateaus and steep climbs.  Once we’ve found our place at a given stage and fully inhabited that way of making meaning, we configure our lives and work at that level, working to become consistent and in-integrity.  </a:t>
            </a:r>
          </a:p>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orbel Regular" charset="0"/>
              <a:ea typeface="+mn-ea"/>
              <a:cs typeface="+mn-cs"/>
            </a:endParaRP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rbel Regular" charset="0"/>
                <a:ea typeface="+mn-ea"/>
                <a:cs typeface="+mn-cs"/>
              </a:rPr>
              <a:t>When our environment, job description, and people around us demand more from us than the belief structure at that stage of development, we begin to question some of our taken-for-granted assumptions and the coherence of our belief structure begins to come unglued.  </a:t>
            </a:r>
          </a:p>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orbel Regular" charset="0"/>
              <a:ea typeface="+mn-ea"/>
              <a:cs typeface="+mn-cs"/>
            </a:endParaRP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rbel Regular" charset="0"/>
                <a:ea typeface="+mn-ea"/>
                <a:cs typeface="+mn-cs"/>
              </a:rPr>
              <a:t>Once a tipping point is reached, a transition from one stage to another may ensue, if we’re open to it.  Or a retrenchment to a more rigid grip on the earlier stage is taken as a defense against the fear of the unknown.</a:t>
            </a:r>
          </a:p>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orbel Regular" charset="0"/>
              <a:ea typeface="+mn-ea"/>
              <a:cs typeface="+mn-cs"/>
            </a:endParaRP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rbel Regular" charset="0"/>
                <a:ea typeface="+mn-ea"/>
                <a:cs typeface="+mn-cs"/>
              </a:rPr>
              <a:t>One of the major shifts as we move from stage to stage, is our understanding of our “self.”  The Red highlighted bullet on this and each of the subsequent slides points to this particular aspect.</a:t>
            </a:r>
          </a:p>
          <a:p>
            <a:pPr marL="0" marR="0" lvl="0" indent="0" algn="l" defTabSz="9141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orbel Regular" charset="0"/>
              <a:ea typeface="+mn-ea"/>
              <a:cs typeface="+mn-cs"/>
            </a:endParaRPr>
          </a:p>
          <a:p>
            <a:pPr marL="0" marR="0" lvl="0" indent="0" algn="l" defTabSz="914186"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There are a variety descriptors for the various Stages of Adult Development ~ The Leadership Circle describes three key stages of leadership development as:</a:t>
            </a:r>
          </a:p>
          <a:p>
            <a:pPr marL="180657" marR="0" lvl="0" indent="-180657" algn="l" defTabSz="914186" rtl="0" eaLnBrk="1" fontAlgn="auto" latinLnBrk="0" hangingPunct="1">
              <a:lnSpc>
                <a:spcPct val="100000"/>
              </a:lnSpc>
              <a:spcBef>
                <a:spcPct val="0"/>
              </a:spcBef>
              <a:spcAft>
                <a:spcPts val="0"/>
              </a:spcAft>
              <a:buClrTx/>
              <a:buSzTx/>
              <a:buFont typeface="Wingdings" charset="2"/>
              <a:buChar char="u"/>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Reactive, Creative , Integral</a:t>
            </a:r>
          </a:p>
          <a:p>
            <a:pPr marL="0" marR="0" lvl="0" indent="0" algn="l" defTabSz="914186"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Robert Kegan’s language is:</a:t>
            </a:r>
          </a:p>
          <a:p>
            <a:pPr marL="180657" marR="0" lvl="0" indent="-180657" algn="l" defTabSz="914186" rtl="0" eaLnBrk="1" fontAlgn="auto" latinLnBrk="0" hangingPunct="1">
              <a:lnSpc>
                <a:spcPct val="100000"/>
              </a:lnSpc>
              <a:spcBef>
                <a:spcPct val="0"/>
              </a:spcBef>
              <a:spcAft>
                <a:spcPts val="0"/>
              </a:spcAft>
              <a:buClrTx/>
              <a:buSzTx/>
              <a:buFont typeface="Wingdings" charset="2"/>
              <a:buChar char="u"/>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Socialized Mind, Self-Authoring Mind, Self-Transforming Mind</a:t>
            </a:r>
          </a:p>
          <a:p>
            <a:pPr marL="180657" marR="0" lvl="0" indent="-180657" algn="l" defTabSz="914186" rtl="0" eaLnBrk="1" fontAlgn="auto" latinLnBrk="0" hangingPunct="1">
              <a:lnSpc>
                <a:spcPct val="100000"/>
              </a:lnSpc>
              <a:spcBef>
                <a:spcPct val="0"/>
              </a:spcBef>
              <a:spcAft>
                <a:spcPts val="0"/>
              </a:spcAft>
              <a:buClrTx/>
              <a:buSzTx/>
              <a:buFont typeface="Wingdings" charset="2"/>
              <a:buChar char="u"/>
              <a:tabLst/>
              <a:defRPr/>
            </a:pP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180657" marR="0" lvl="0" indent="-180657" algn="l" defTabSz="914186" rtl="0" eaLnBrk="1" fontAlgn="auto" latinLnBrk="0" hangingPunct="1">
              <a:lnSpc>
                <a:spcPct val="100000"/>
              </a:lnSpc>
              <a:spcBef>
                <a:spcPct val="0"/>
              </a:spcBef>
              <a:spcAft>
                <a:spcPts val="0"/>
              </a:spcAft>
              <a:buClrTx/>
              <a:buSzTx/>
              <a:buFont typeface="Wingdings" charset="2"/>
              <a:buChar char="u"/>
              <a:tabLst/>
              <a:defRPr/>
            </a:pPr>
            <a:r>
              <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 socialized mind ... We work hard at learning skills, gaining knowledge, forming relationships, developing our careers and keeping our imagine intact in the eyes of others. </a:t>
            </a:r>
            <a:r>
              <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Our centre of gravity involves reacting to the world around us, we are dependent on validation from others – TECHNICAL &amp; TRANSACTIONAL</a:t>
            </a:r>
            <a:br>
              <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endPar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180657" marR="0" lvl="0" indent="-180657" algn="l" defTabSz="914186" rtl="0" eaLnBrk="1" fontAlgn="auto" latinLnBrk="0" hangingPunct="1">
              <a:lnSpc>
                <a:spcPct val="100000"/>
              </a:lnSpc>
              <a:spcBef>
                <a:spcPct val="0"/>
              </a:spcBef>
              <a:spcAft>
                <a:spcPts val="0"/>
              </a:spcAft>
              <a:buClrTx/>
              <a:buSzTx/>
              <a:buFont typeface="Wingdings" charset="2"/>
              <a:buChar char="u"/>
              <a:tabLst/>
              <a:defRPr/>
            </a:pPr>
            <a:r>
              <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 self authoring mind … we start to become more </a:t>
            </a:r>
            <a:r>
              <a:rPr kumimoji="0" lang="en-AU"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choiceful</a:t>
            </a:r>
            <a:r>
              <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We learn to trust the author within and begin creating outcomes  and relationships for the greater good, less dependent on what others think .. </a:t>
            </a:r>
            <a:r>
              <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Our centre of gravity revolves around purpose and choice – bringing something new into being that has not previously existed – VISIONARY, MORE STRATEGIC &amp; COMBINING RELATIONSHIP FOCUS with TASK FOCUS</a:t>
            </a:r>
            <a:br>
              <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endPar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180657" marR="0" lvl="0" indent="-180657" algn="l" defTabSz="914186" rtl="0" eaLnBrk="1" fontAlgn="auto" latinLnBrk="0" hangingPunct="1">
              <a:lnSpc>
                <a:spcPct val="100000"/>
              </a:lnSpc>
              <a:spcBef>
                <a:spcPct val="0"/>
              </a:spcBef>
              <a:spcAft>
                <a:spcPts val="0"/>
              </a:spcAft>
              <a:buClrTx/>
              <a:buSzTx/>
              <a:buFont typeface="Wingdings" charset="2"/>
              <a:buChar char="u"/>
              <a:tabLst/>
              <a:defRPr/>
            </a:pPr>
            <a:r>
              <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 self transforming or integral mind … </a:t>
            </a:r>
            <a:r>
              <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our centre of gravity revolves around expecting the unexpected </a:t>
            </a:r>
            <a:r>
              <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we begin to manage complexity, ambiguity, uncertainty, the unknown in a different way ... we delight in the unknown and welcome the uncertain (paradoxes and polarities).– </a:t>
            </a:r>
            <a:r>
              <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MORE TRANSFORMATIONAL, TOLERANT/NON-JUDGEMENTAL, COMPASSIONATE = INTENTIONAL SERVANT (non attached ego)</a:t>
            </a:r>
            <a:br>
              <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endPar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en-AU" sz="12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THIS FRAMEWORKS EXPLAINS A LOT ABOUT LEADERSHIP EFFECTIVENESS – we are developmental beings and we do reach development ceilings</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Each stage has enormous strengths and gifts and if our minds evolve we are more informed about of how to shape the environment around us rather than being shaped/defined by it. We can become more agile and adaptable – our capacity can become both broader and deeper</a:t>
            </a:r>
          </a:p>
          <a:p>
            <a:pPr marL="0" marR="0" lvl="0" indent="0" algn="l" defTabSz="91418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rbel Regular" charset="0"/>
                <a:ea typeface="+mn-ea"/>
                <a:cs typeface="+mn-cs"/>
              </a:rPr>
              <a:t> </a:t>
            </a:r>
            <a:endParaRPr lang="en-US" dirty="0"/>
          </a:p>
        </p:txBody>
      </p:sp>
      <p:sp>
        <p:nvSpPr>
          <p:cNvPr id="4" name="Slide Number Placeholder 3"/>
          <p:cNvSpPr>
            <a:spLocks noGrp="1"/>
          </p:cNvSpPr>
          <p:nvPr>
            <p:ph type="sldNum" sz="quarter" idx="10"/>
          </p:nvPr>
        </p:nvSpPr>
        <p:spPr/>
        <p:txBody>
          <a:bodyPr/>
          <a:lstStyle/>
          <a:p>
            <a:fld id="{1AA77053-DBB6-45F1-902D-51AD830EE48D}" type="slidenum">
              <a:rPr lang="en-US" smtClean="0"/>
              <a:pPr/>
              <a:t>22</a:t>
            </a:fld>
            <a:endParaRPr lang="en-US" dirty="0"/>
          </a:p>
        </p:txBody>
      </p:sp>
    </p:spTree>
    <p:extLst>
      <p:ext uri="{BB962C8B-B14F-4D97-AF65-F5344CB8AC3E}">
        <p14:creationId xmlns:p14="http://schemas.microsoft.com/office/powerpoint/2010/main" val="1502547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lvl="0" indent="0" algn="l" defTabSz="914186" rtl="0" eaLnBrk="1" fontAlgn="auto" latinLnBrk="0" hangingPunct="1">
              <a:lnSpc>
                <a:spcPct val="100000"/>
              </a:lnSpc>
              <a:spcBef>
                <a:spcPts val="0"/>
              </a:spcBef>
              <a:spcAft>
                <a:spcPts val="0"/>
              </a:spcAft>
              <a:buClrTx/>
              <a:buSzTx/>
              <a:buFontTx/>
              <a:buNone/>
              <a:tabLst/>
              <a:defRPr/>
            </a:pPr>
            <a:r>
              <a:rPr lang="is-IS" baseline="0" dirty="0"/>
              <a:t>This slide is the same loops without the Results Over Time graphs.  In their place are descriptors of the characteristics of each structure of mind. </a:t>
            </a:r>
            <a:r>
              <a:rPr lang="en-GB" sz="1200" b="0" i="0" kern="1200" dirty="0">
                <a:solidFill>
                  <a:schemeClr val="tx1"/>
                </a:solidFill>
                <a:effectLst/>
                <a:latin typeface="Corbel Regular" charset="0"/>
                <a:ea typeface="+mn-ea"/>
                <a:cs typeface="+mn-cs"/>
              </a:rPr>
              <a:t>Make each of these points by going back and forth between the two iOS’s</a:t>
            </a:r>
            <a:r>
              <a:rPr lang="en-GB" sz="1200" b="0" i="0" kern="1200" baseline="0" dirty="0">
                <a:solidFill>
                  <a:schemeClr val="tx1"/>
                </a:solidFill>
                <a:effectLst/>
                <a:latin typeface="Corbel Regular" charset="0"/>
                <a:ea typeface="+mn-ea"/>
                <a:cs typeface="+mn-cs"/>
              </a:rPr>
              <a:t> (e.g., “In the Problem-Reacting structure, ‘It has me / It is managing me’, but in the Outcome-Creating structure, ‘I have it / I am managing it.’”)</a:t>
            </a:r>
            <a:endParaRPr lang="en-US" sz="1200" b="0" i="0" kern="1200" dirty="0">
              <a:solidFill>
                <a:schemeClr val="tx1"/>
              </a:solidFill>
              <a:effectLst/>
              <a:latin typeface="Corbel Regular" charset="0"/>
              <a:ea typeface="+mn-ea"/>
              <a:cs typeface="+mn-cs"/>
            </a:endParaRPr>
          </a:p>
          <a:p>
            <a:endParaRPr lang="is-IS" baseline="0" dirty="0"/>
          </a:p>
          <a:p>
            <a:endParaRPr lang="is-IS" baseline="0" dirty="0"/>
          </a:p>
        </p:txBody>
      </p:sp>
      <p:sp>
        <p:nvSpPr>
          <p:cNvPr id="4" name="Slide Number Placeholder 3"/>
          <p:cNvSpPr>
            <a:spLocks noGrp="1"/>
          </p:cNvSpPr>
          <p:nvPr>
            <p:ph type="sldNum" sz="quarter" idx="10"/>
          </p:nvPr>
        </p:nvSpPr>
        <p:spPr/>
        <p:txBody>
          <a:bodyPr/>
          <a:lstStyle/>
          <a:p>
            <a:fld id="{34755AA6-0AFC-4C50-BF6D-F71DA842ECD1}"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372092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GB" sz="1200" b="1" i="0" kern="1200" dirty="0">
                <a:solidFill>
                  <a:schemeClr val="tx1"/>
                </a:solidFill>
                <a:effectLst/>
                <a:latin typeface="Corbel Regular" charset="0"/>
                <a:ea typeface="+mn-ea"/>
                <a:cs typeface="+mn-cs"/>
              </a:rPr>
              <a:t>These notes below complement those in the Appendix II in the Leaders’ Guide.  Please study</a:t>
            </a:r>
            <a:r>
              <a:rPr lang="en-GB" sz="1200" b="1" i="0" kern="1200" baseline="0" dirty="0">
                <a:solidFill>
                  <a:schemeClr val="tx1"/>
                </a:solidFill>
                <a:effectLst/>
                <a:latin typeface="Corbel Regular" charset="0"/>
                <a:ea typeface="+mn-ea"/>
                <a:cs typeface="+mn-cs"/>
              </a:rPr>
              <a:t>: 1) the Leaders’ Guide Appendix; 2) the notes below; and 3) the Mastering Leadership book (pp.61-86).  The quotes below are lifted directly from the book as an aid to enriching your lecture.</a:t>
            </a:r>
          </a:p>
          <a:p>
            <a:pPr lvl="0"/>
            <a:endParaRPr lang="en-GB" sz="1200" b="1" i="0" kern="1200" baseline="0" dirty="0">
              <a:solidFill>
                <a:schemeClr val="tx1"/>
              </a:solidFill>
              <a:effectLst/>
              <a:latin typeface="Corbel Regular" charset="0"/>
              <a:ea typeface="+mn-ea"/>
              <a:cs typeface="+mn-cs"/>
            </a:endParaRPr>
          </a:p>
          <a:p>
            <a:pPr marL="0" marR="0" lvl="0" indent="0" algn="l" defTabSz="914186"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Corbel Regular" charset="0"/>
                <a:ea typeface="+mn-ea"/>
                <a:cs typeface="+mn-cs"/>
              </a:rPr>
              <a:t>*Note: Each</a:t>
            </a:r>
            <a:r>
              <a:rPr lang="en-GB" sz="1200" b="1" i="0" kern="1200" baseline="0" dirty="0">
                <a:solidFill>
                  <a:schemeClr val="tx1"/>
                </a:solidFill>
                <a:effectLst/>
                <a:latin typeface="Corbel Regular" charset="0"/>
                <a:ea typeface="+mn-ea"/>
                <a:cs typeface="+mn-cs"/>
              </a:rPr>
              <a:t> advancement in the journey from one stage to the next transcends and includes the previous stages</a:t>
            </a:r>
            <a:endParaRPr lang="en-GB" sz="1200" b="1" i="0" kern="1200" dirty="0">
              <a:solidFill>
                <a:schemeClr val="tx1"/>
              </a:solidFill>
              <a:effectLst/>
              <a:latin typeface="Corbel Regular" charset="0"/>
              <a:ea typeface="+mn-ea"/>
              <a:cs typeface="+mn-cs"/>
            </a:endParaRPr>
          </a:p>
          <a:p>
            <a:pPr lvl="0"/>
            <a:endParaRPr lang="en-GB" sz="1200" b="1" i="0" kern="1200" dirty="0">
              <a:solidFill>
                <a:schemeClr val="tx1"/>
              </a:solidFill>
              <a:effectLst/>
              <a:latin typeface="Corbel Regular" charset="0"/>
              <a:ea typeface="+mn-ea"/>
              <a:cs typeface="+mn-cs"/>
            </a:endParaRPr>
          </a:p>
          <a:p>
            <a:pPr lvl="0"/>
            <a:r>
              <a:rPr lang="en-GB" sz="1200" b="1" i="0" kern="1200" dirty="0">
                <a:solidFill>
                  <a:schemeClr val="tx1"/>
                </a:solidFill>
                <a:effectLst/>
                <a:latin typeface="Corbel Regular" charset="0"/>
                <a:ea typeface="+mn-ea"/>
                <a:cs typeface="+mn-cs"/>
              </a:rPr>
              <a:t>Stage 2:</a:t>
            </a:r>
            <a:r>
              <a:rPr lang="en-GB" sz="1200" b="0" i="0" kern="1200" dirty="0">
                <a:solidFill>
                  <a:schemeClr val="tx1"/>
                </a:solidFill>
                <a:effectLst/>
                <a:latin typeface="Corbel Regular" charset="0"/>
                <a:ea typeface="+mn-ea"/>
                <a:cs typeface="+mn-cs"/>
              </a:rPr>
              <a:t> </a:t>
            </a:r>
            <a:r>
              <a:rPr lang="en-GB" sz="1200" b="1" i="0" kern="1200" dirty="0">
                <a:solidFill>
                  <a:schemeClr val="tx1"/>
                </a:solidFill>
                <a:effectLst/>
                <a:latin typeface="Corbel Regular" charset="0"/>
                <a:ea typeface="+mn-ea"/>
                <a:cs typeface="+mn-cs"/>
              </a:rPr>
              <a:t>Egocentric (Self-Sovereign Mind)</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Roughly from 8 years of age until adolescence ends in early adulthood</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“This identity does not notice other’ (often competing) needs.” (p.63)</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“Kegan calls this stage “Self-Sovereign” because at this stage our needs are primary (Kegan and </a:t>
            </a:r>
            <a:r>
              <a:rPr lang="en-GB" sz="1200" b="0" i="0" kern="1200" dirty="0" err="1">
                <a:solidFill>
                  <a:schemeClr val="tx1"/>
                </a:solidFill>
                <a:effectLst/>
                <a:latin typeface="Corbel Regular" charset="0"/>
                <a:ea typeface="+mn-ea"/>
                <a:cs typeface="+mn-cs"/>
              </a:rPr>
              <a:t>Lahey</a:t>
            </a:r>
            <a:r>
              <a:rPr lang="en-GB" sz="1200" b="0" i="0" kern="1200" dirty="0">
                <a:solidFill>
                  <a:schemeClr val="tx1"/>
                </a:solidFill>
                <a:effectLst/>
                <a:latin typeface="Corbel Regular" charset="0"/>
                <a:ea typeface="+mn-ea"/>
                <a:cs typeface="+mn-cs"/>
              </a:rPr>
              <a:t>, 2009)” (p.63)</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“The strength of egocentricity is the capacity to get our needs met and gain independence.  We can defer impulse gratification long enough to plan and organize to meet our needs.” (p.63)</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“Meeting our own needs is </a:t>
            </a:r>
            <a:r>
              <a:rPr lang="en-GB" sz="1200" b="0" i="1" kern="1200" dirty="0">
                <a:solidFill>
                  <a:schemeClr val="tx1"/>
                </a:solidFill>
                <a:effectLst/>
                <a:latin typeface="Corbel Regular" charset="0"/>
                <a:ea typeface="+mn-ea"/>
                <a:cs typeface="+mn-cs"/>
              </a:rPr>
              <a:t>subject</a:t>
            </a:r>
            <a:r>
              <a:rPr lang="en-GB" sz="1200" b="0" i="0" kern="1200" dirty="0">
                <a:solidFill>
                  <a:schemeClr val="tx1"/>
                </a:solidFill>
                <a:effectLst/>
                <a:latin typeface="Corbel Regular" charset="0"/>
                <a:ea typeface="+mn-ea"/>
                <a:cs typeface="+mn-cs"/>
              </a:rPr>
              <a:t>, meaning, </a:t>
            </a:r>
            <a:r>
              <a:rPr lang="en-GB" sz="1200" b="0" i="1" kern="1200" dirty="0">
                <a:solidFill>
                  <a:schemeClr val="tx1"/>
                </a:solidFill>
                <a:effectLst/>
                <a:latin typeface="Corbel Regular" charset="0"/>
                <a:ea typeface="+mn-ea"/>
                <a:cs typeface="+mn-cs"/>
              </a:rPr>
              <a:t>we are not aware that we are defined by meeting our needs.</a:t>
            </a:r>
            <a:r>
              <a:rPr lang="en-GB" sz="1200" b="0" i="0" kern="1200" dirty="0">
                <a:solidFill>
                  <a:schemeClr val="tx1"/>
                </a:solidFill>
                <a:effectLst/>
                <a:latin typeface="Corbel Regular" charset="0"/>
                <a:ea typeface="+mn-ea"/>
                <a:cs typeface="+mn-cs"/>
              </a:rPr>
              <a:t>” (p.63)</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“We are not yet separate from our own needs to manage them—they manage us.” (p.63)</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“We do not make decisions based on the impact of our behaviour on others with whom we are in relationship (no </a:t>
            </a:r>
            <a:r>
              <a:rPr lang="en-GB" sz="1200" b="0" i="1" kern="1200" dirty="0">
                <a:solidFill>
                  <a:schemeClr val="tx1"/>
                </a:solidFill>
                <a:effectLst/>
                <a:latin typeface="Corbel Regular" charset="0"/>
                <a:ea typeface="+mn-ea"/>
                <a:cs typeface="+mn-cs"/>
              </a:rPr>
              <a:t>Mutual Perspective Taking</a:t>
            </a:r>
            <a:r>
              <a:rPr lang="en-GB" sz="1200" b="0" i="0" kern="1200" dirty="0">
                <a:solidFill>
                  <a:schemeClr val="tx1"/>
                </a:solidFill>
                <a:effectLst/>
                <a:latin typeface="Corbel Regular" charset="0"/>
                <a:ea typeface="+mn-ea"/>
                <a:cs typeface="+mn-cs"/>
              </a:rPr>
              <a:t>).  We make decisions primarily on what will happen to us if we please or displease others.  For example, if we tell a lie, our concern is not about the loss of trust or the feeling of others, but about the consequences to us if they catch us in the lie and whether or not we can risk those consequences.” (pp.63-64)</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“The absence of a shared reality is the structural limit of this phase.” (p.64)</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“Growth at this phase is taking other’s needs and expectations into account…As this happens, our needs move from subject to object…A subject-object shift moves that to which we were formerly subject to an object of reflection.  We are then no longer subject to that limited understanding of ourselves and the world…More behavioural options are available.” (pp.64-65)</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“About 5% of leaders who do not fully make this transition and continue to operate with an Egocentric Mind tent to be autocratic and controlling—‘My way or the highway.’” (p.65)</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“Unquestioned loyalty to </a:t>
            </a:r>
            <a:r>
              <a:rPr lang="en-GB" sz="1200" b="0" i="1" kern="1200" dirty="0">
                <a:solidFill>
                  <a:schemeClr val="tx1"/>
                </a:solidFill>
                <a:effectLst/>
                <a:latin typeface="Corbel Regular" charset="0"/>
                <a:ea typeface="+mn-ea"/>
                <a:cs typeface="+mn-cs"/>
              </a:rPr>
              <a:t>the leader</a:t>
            </a:r>
            <a:r>
              <a:rPr lang="en-GB" sz="1200" b="0" i="0" kern="1200" dirty="0">
                <a:solidFill>
                  <a:schemeClr val="tx1"/>
                </a:solidFill>
                <a:effectLst/>
                <a:latin typeface="Corbel Regular" charset="0"/>
                <a:ea typeface="+mn-ea"/>
                <a:cs typeface="+mn-cs"/>
              </a:rPr>
              <a:t>, not the organization, is the first priority.  The organization and its employees exist to serve them.” (p.65)</a:t>
            </a:r>
            <a:endParaRPr lang="en-US" sz="1200" b="0" i="0" kern="1200" dirty="0">
              <a:solidFill>
                <a:schemeClr val="tx1"/>
              </a:solidFill>
              <a:effectLst/>
              <a:latin typeface="Corbel Regular" charset="0"/>
              <a:ea typeface="+mn-ea"/>
              <a:cs typeface="+mn-cs"/>
            </a:endParaRPr>
          </a:p>
          <a:p>
            <a:r>
              <a:rPr lang="en-GB" sz="1200" b="0" i="0" kern="1200" dirty="0">
                <a:solidFill>
                  <a:schemeClr val="tx1"/>
                </a:solidFill>
                <a:effectLst/>
                <a:latin typeface="Corbel Regular" charset="0"/>
                <a:ea typeface="+mn-ea"/>
                <a:cs typeface="+mn-cs"/>
              </a:rPr>
              <a:t> </a:t>
            </a:r>
            <a:endParaRPr lang="en-US" sz="1200" b="0" i="0" kern="1200" dirty="0">
              <a:solidFill>
                <a:schemeClr val="tx1"/>
              </a:solidFill>
              <a:effectLst/>
              <a:latin typeface="Corbel Regular" charset="0"/>
              <a:ea typeface="+mn-ea"/>
              <a:cs typeface="+mn-cs"/>
            </a:endParaRPr>
          </a:p>
          <a:p>
            <a:pPr lvl="0"/>
            <a:r>
              <a:rPr lang="en-GB" sz="1200" b="1" i="0" kern="1200" dirty="0">
                <a:solidFill>
                  <a:schemeClr val="tx1"/>
                </a:solidFill>
                <a:effectLst/>
                <a:latin typeface="Corbel Regular" charset="0"/>
                <a:ea typeface="+mn-ea"/>
                <a:cs typeface="+mn-cs"/>
              </a:rPr>
              <a:t>Stage 3: Reactive (Socialized Self) – Kegan </a:t>
            </a:r>
            <a:r>
              <a:rPr lang="en-US" sz="1200" b="0" i="0" kern="1200" dirty="0">
                <a:solidFill>
                  <a:schemeClr val="tx1"/>
                </a:solidFill>
                <a:latin typeface="Corbel Regular" charset="0"/>
                <a:ea typeface="+mn-ea"/>
                <a:cs typeface="+mn-cs"/>
              </a:rPr>
              <a:t>“</a:t>
            </a:r>
            <a:r>
              <a:rPr lang="en-US" sz="1200" b="1" i="0" kern="1200" dirty="0">
                <a:solidFill>
                  <a:schemeClr val="tx1"/>
                </a:solidFill>
                <a:latin typeface="Corbel Regular" charset="0"/>
                <a:ea typeface="+mn-ea"/>
                <a:cs typeface="+mn-cs"/>
              </a:rPr>
              <a:t>Triumph of development”</a:t>
            </a:r>
            <a:r>
              <a:rPr lang="en-US" sz="1200" b="0" i="0" kern="1200" dirty="0">
                <a:solidFill>
                  <a:schemeClr val="tx1"/>
                </a:solidFill>
                <a:latin typeface="Corbel Regular" charset="0"/>
                <a:ea typeface="+mn-ea"/>
                <a:cs typeface="+mn-cs"/>
              </a:rPr>
              <a:t> </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As people transition from the Egocentric stage into the Reactive stage, the learn that “…if they want to get on in the world, they need to take on its rules, values, expectations, and ways of operating.” (p.66)</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“The developmental challenge of the Reactive Mind is to merge with society.”  (p.66)</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“This ability to take up membership, to work and live co-relationally with others and within organizations, is the triumph of this stage of development.  It enables us to build a life of meaning, self-worth, and security.  This is the strength of this stage, and also the liability.” (p.66)</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“As we embrace the Reactive Mind, we build our new identity by living up to and into the expectations of others and the culture.  Messages and expectations from key influences, institutions and individuals shape who and what we become.  …We craft our identity in harmony with these expectations.  We internalize them and define our personal worth and security by living up to them.” (pp.66-67)</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“We define ourselves, not from the inside out, but from the outside in. Our externally validated sense of self-worth and security are in others’ hands; thus, we must live up to their expectation in order to feel successful, safe, and worthwhile.” (p.67) (External locus of control</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“My worth and security = X (where X is a strength) (p.70</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I am my work. I am my relationships. They define me. I am my house, my car, my clothes, my achievements. </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Lots of achievements: building domain expertise, skills and competencies, influence, momentum, etc. Very positive phase of growth.</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75% of managers operate out of a Reactive iOS</a:t>
            </a:r>
            <a:br>
              <a:rPr lang="en-GB" sz="1200" b="0" i="0" kern="1200" dirty="0">
                <a:solidFill>
                  <a:schemeClr val="tx1"/>
                </a:solidFill>
                <a:effectLst/>
                <a:latin typeface="Corbel Regular" charset="0"/>
                <a:ea typeface="+mn-ea"/>
                <a:cs typeface="+mn-cs"/>
              </a:rPr>
            </a:br>
            <a:endParaRPr lang="en-US" sz="1200" b="0" i="0" kern="1200" dirty="0">
              <a:solidFill>
                <a:schemeClr val="tx1"/>
              </a:solidFill>
              <a:effectLst/>
              <a:latin typeface="Corbel Regular" charset="0"/>
              <a:ea typeface="+mn-ea"/>
              <a:cs typeface="+mn-cs"/>
            </a:endParaRPr>
          </a:p>
          <a:p>
            <a:pPr lvl="0"/>
            <a:r>
              <a:rPr lang="en-GB" sz="1200" b="1" i="0" kern="1200" dirty="0">
                <a:solidFill>
                  <a:schemeClr val="tx1"/>
                </a:solidFill>
                <a:effectLst/>
                <a:latin typeface="Corbel Regular" charset="0"/>
                <a:ea typeface="+mn-ea"/>
                <a:cs typeface="+mn-cs"/>
              </a:rPr>
              <a:t>The transition from Reactive to Creative</a:t>
            </a:r>
            <a:r>
              <a:rPr lang="en-GB" sz="1200" b="0" i="0" kern="1200" dirty="0">
                <a:solidFill>
                  <a:schemeClr val="tx1"/>
                </a:solidFill>
                <a:effectLst/>
                <a:latin typeface="Corbel Regular" charset="0"/>
                <a:ea typeface="+mn-ea"/>
                <a:cs typeface="+mn-cs"/>
              </a:rPr>
              <a:t> is the Hero’s Journey* and requires the shedding of “…some old assumptions that have been running us all our lives; and second, we initiate a more authentic version of ourselves as we shift from </a:t>
            </a:r>
            <a:r>
              <a:rPr lang="en-GB" sz="1200" b="0" i="1" kern="1200" dirty="0">
                <a:solidFill>
                  <a:schemeClr val="tx1"/>
                </a:solidFill>
                <a:effectLst/>
                <a:latin typeface="Corbel Regular" charset="0"/>
                <a:ea typeface="+mn-ea"/>
                <a:cs typeface="+mn-cs"/>
              </a:rPr>
              <a:t>Reactive</a:t>
            </a:r>
            <a:r>
              <a:rPr lang="en-GB" sz="1200" b="0" i="0" kern="1200" dirty="0">
                <a:solidFill>
                  <a:schemeClr val="tx1"/>
                </a:solidFill>
                <a:effectLst/>
                <a:latin typeface="Corbel Regular" charset="0"/>
                <a:ea typeface="+mn-ea"/>
                <a:cs typeface="+mn-cs"/>
              </a:rPr>
              <a:t> to </a:t>
            </a:r>
            <a:r>
              <a:rPr lang="en-GB" sz="1200" b="0" i="1" kern="1200" dirty="0">
                <a:solidFill>
                  <a:schemeClr val="tx1"/>
                </a:solidFill>
                <a:effectLst/>
                <a:latin typeface="Corbel Regular" charset="0"/>
                <a:ea typeface="+mn-ea"/>
                <a:cs typeface="+mn-cs"/>
              </a:rPr>
              <a:t>Creative.</a:t>
            </a:r>
            <a:r>
              <a:rPr lang="en-GB" sz="1200" b="0" i="0" kern="1200" dirty="0">
                <a:solidFill>
                  <a:schemeClr val="tx1"/>
                </a:solidFill>
                <a:effectLst/>
                <a:latin typeface="Corbel Regular" charset="0"/>
                <a:ea typeface="+mn-ea"/>
                <a:cs typeface="+mn-cs"/>
              </a:rPr>
              <a:t>” (p.75)</a:t>
            </a:r>
            <a:endParaRPr lang="en-US" sz="1200" b="0" i="0" kern="1200" dirty="0">
              <a:solidFill>
                <a:schemeClr val="tx1"/>
              </a:solidFill>
              <a:effectLst/>
              <a:latin typeface="Corbel Regular" charset="0"/>
              <a:ea typeface="+mn-ea"/>
              <a:cs typeface="+mn-cs"/>
            </a:endParaRPr>
          </a:p>
          <a:p>
            <a:pPr lvl="0"/>
            <a:endParaRPr lang="en-GB" sz="1200" b="1" i="0" kern="1200" dirty="0">
              <a:solidFill>
                <a:schemeClr val="tx1"/>
              </a:solidFill>
              <a:effectLst/>
              <a:latin typeface="Corbel Regular" charset="0"/>
              <a:ea typeface="+mn-ea"/>
              <a:cs typeface="+mn-cs"/>
            </a:endParaRPr>
          </a:p>
          <a:p>
            <a:pPr lvl="0"/>
            <a:r>
              <a:rPr lang="en-GB" sz="1200" b="1" i="0" kern="1200" dirty="0">
                <a:solidFill>
                  <a:schemeClr val="tx1"/>
                </a:solidFill>
                <a:effectLst/>
                <a:latin typeface="Corbel Regular" charset="0"/>
                <a:ea typeface="+mn-ea"/>
                <a:cs typeface="+mn-cs"/>
              </a:rPr>
              <a:t>Stage 4: Creative (Self-Authoring Mind)</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“By shedding well-patterned assumptions, we start to see the habitual ways of thinking that we adopted while growing up that were socialized into us.  These embedded habits of thought form the core of the Reactive iOS. They have served us well and are now reaching operational limits. They are not complex enough for the complexity of life and leadership into which we have grown.” (p.75)</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“The central questions of the Independent, Self-Authoring, Creative Mind are: ‘Who am I? What do I care most about? What do I stand for? How can I make my life and my leadership a creative expression of what matters most?’ (p.75) </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This stage marks the shift to an internal locus of control.</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“We begin to orient our life and leadership less on what we assumed was expected of us as we grew up and more out of our own deeper sense of personal purpose and vision.  </a:t>
            </a:r>
            <a:r>
              <a:rPr lang="en-GB" sz="1200" b="0" i="1" kern="1200" dirty="0">
                <a:solidFill>
                  <a:schemeClr val="tx1"/>
                </a:solidFill>
                <a:effectLst/>
                <a:latin typeface="Corbel Regular" charset="0"/>
                <a:ea typeface="+mn-ea"/>
                <a:cs typeface="+mn-cs"/>
              </a:rPr>
              <a:t>Transitioning to the Creative Self is the major transition in adult life and leadership.</a:t>
            </a:r>
            <a:r>
              <a:rPr lang="en-GB" sz="1200" b="0" i="0" kern="1200" dirty="0">
                <a:solidFill>
                  <a:schemeClr val="tx1"/>
                </a:solidFill>
                <a:effectLst/>
                <a:latin typeface="Corbel Regular" charset="0"/>
                <a:ea typeface="+mn-ea"/>
                <a:cs typeface="+mn-cs"/>
              </a:rPr>
              <a:t>” (p.76-77)</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This new self is configured from the inside out, rather than outside in, for the first time.</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“Vision springs from within. Action becomes an authentic expression of an emerging sense of inner purpose.” (p.77)</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“Creative leadership [based on a Creative iOS] is the minimum level required to create lean, engaged, innovative, visionary, creative, agile, high-involvement, high-</a:t>
            </a:r>
            <a:r>
              <a:rPr lang="en-GB" sz="1200" b="0" i="0" kern="1200" dirty="0" err="1">
                <a:solidFill>
                  <a:schemeClr val="tx1"/>
                </a:solidFill>
                <a:effectLst/>
                <a:latin typeface="Corbel Regular" charset="0"/>
                <a:ea typeface="+mn-ea"/>
                <a:cs typeface="+mn-cs"/>
              </a:rPr>
              <a:t>fulfillment</a:t>
            </a:r>
            <a:r>
              <a:rPr lang="en-GB" sz="1200" b="0" i="0" kern="1200" dirty="0">
                <a:solidFill>
                  <a:schemeClr val="tx1"/>
                </a:solidFill>
                <a:effectLst/>
                <a:latin typeface="Corbel Regular" charset="0"/>
                <a:ea typeface="+mn-ea"/>
                <a:cs typeface="+mn-cs"/>
              </a:rPr>
              <a:t> organizations and to evolve adaptive organizational designs and cultures that can thrive today.” (p.80)</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Kegan says that most leadership literature is written for Stage 4 (e.g., on vision, collaboration, dialogue, partnership, etc.).</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However, only 20% (roughly speaking) of managers operate primarily at this level.</a:t>
            </a:r>
            <a:endParaRPr lang="en-US" sz="1200" b="0" i="0" kern="1200" dirty="0">
              <a:solidFill>
                <a:schemeClr val="tx1"/>
              </a:solidFill>
              <a:effectLst/>
              <a:latin typeface="Corbel Regular" charset="0"/>
              <a:ea typeface="+mn-ea"/>
              <a:cs typeface="+mn-cs"/>
            </a:endParaRPr>
          </a:p>
          <a:p>
            <a:r>
              <a:rPr lang="en-GB" sz="1200" b="0" i="0" kern="1200" dirty="0">
                <a:solidFill>
                  <a:schemeClr val="tx1"/>
                </a:solidFill>
                <a:effectLst/>
                <a:latin typeface="Corbel Regular" charset="0"/>
                <a:ea typeface="+mn-ea"/>
                <a:cs typeface="+mn-cs"/>
              </a:rPr>
              <a:t> </a:t>
            </a:r>
            <a:endParaRPr lang="en-US" sz="1200" b="0" i="0" kern="1200" dirty="0">
              <a:solidFill>
                <a:schemeClr val="tx1"/>
              </a:solidFill>
              <a:effectLst/>
              <a:latin typeface="Corbel Regular" charset="0"/>
              <a:ea typeface="+mn-ea"/>
              <a:cs typeface="+mn-cs"/>
            </a:endParaRPr>
          </a:p>
          <a:p>
            <a:r>
              <a:rPr lang="en-GB" sz="1200" b="0" i="0" kern="1200" dirty="0">
                <a:solidFill>
                  <a:schemeClr val="tx1"/>
                </a:solidFill>
                <a:effectLst/>
                <a:latin typeface="Corbel Regular" charset="0"/>
                <a:ea typeface="+mn-ea"/>
                <a:cs typeface="+mn-cs"/>
              </a:rPr>
              <a:t> </a:t>
            </a:r>
            <a:endParaRPr lang="en-US" sz="1200" b="0" i="0" kern="1200" dirty="0">
              <a:solidFill>
                <a:schemeClr val="tx1"/>
              </a:solidFill>
              <a:effectLst/>
              <a:latin typeface="Corbel Regular" charset="0"/>
              <a:ea typeface="+mn-ea"/>
              <a:cs typeface="+mn-cs"/>
            </a:endParaRPr>
          </a:p>
          <a:p>
            <a:pPr lvl="0"/>
            <a:r>
              <a:rPr lang="en-GB" sz="1200" b="1" i="0" kern="1200" dirty="0">
                <a:solidFill>
                  <a:schemeClr val="tx1"/>
                </a:solidFill>
                <a:effectLst/>
                <a:latin typeface="Corbel Regular" charset="0"/>
                <a:ea typeface="+mn-ea"/>
                <a:cs typeface="+mn-cs"/>
              </a:rPr>
              <a:t>Stage 5: Integral (Self-Transforming Mind)</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In the transition to Integral Mind, “…the hard-earned authentic, self-authoring, visionary, creative self, with which we are identified at the Creative Stage, begins to fray.  We begin to realize that not only are we this authentic visionary person; we are also its opposite.” (p. 82)</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Here is the first taste of our meaning-making as an illusion created by our stories—narratives about our self.</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“…a deeper engagement of the </a:t>
            </a:r>
            <a:r>
              <a:rPr lang="en-GB" sz="1200" b="0" i="1" kern="1200" dirty="0">
                <a:solidFill>
                  <a:schemeClr val="tx1"/>
                </a:solidFill>
                <a:effectLst/>
                <a:latin typeface="Corbel Regular" charset="0"/>
                <a:ea typeface="+mn-ea"/>
                <a:cs typeface="+mn-cs"/>
              </a:rPr>
              <a:t>shadow</a:t>
            </a:r>
            <a:r>
              <a:rPr lang="en-GB" sz="1200" b="0" i="0" kern="1200" dirty="0">
                <a:solidFill>
                  <a:schemeClr val="tx1"/>
                </a:solidFill>
                <a:effectLst/>
                <a:latin typeface="Corbel Regular" charset="0"/>
                <a:ea typeface="+mn-ea"/>
                <a:cs typeface="+mn-cs"/>
              </a:rPr>
              <a:t> side of the self—the parts of us that we have ignored and not developed. </a:t>
            </a:r>
            <a:r>
              <a:rPr lang="en-GB" sz="1200" b="0" i="1" kern="1200" dirty="0">
                <a:solidFill>
                  <a:schemeClr val="tx1"/>
                </a:solidFill>
                <a:effectLst/>
                <a:latin typeface="Corbel Regular" charset="0"/>
                <a:ea typeface="+mn-ea"/>
                <a:cs typeface="+mn-cs"/>
              </a:rPr>
              <a:t>Shadow</a:t>
            </a:r>
            <a:r>
              <a:rPr lang="en-GB" sz="1200" b="0" i="0" kern="1200" dirty="0">
                <a:solidFill>
                  <a:schemeClr val="tx1"/>
                </a:solidFill>
                <a:effectLst/>
                <a:latin typeface="Corbel Regular" charset="0"/>
                <a:ea typeface="+mn-ea"/>
                <a:cs typeface="+mn-cs"/>
              </a:rPr>
              <a:t> does not mean dark or bad, but </a:t>
            </a:r>
            <a:r>
              <a:rPr lang="en-GB" sz="1200" b="0" i="1" kern="1200" dirty="0">
                <a:solidFill>
                  <a:schemeClr val="tx1"/>
                </a:solidFill>
                <a:effectLst/>
                <a:latin typeface="Corbel Regular" charset="0"/>
                <a:ea typeface="+mn-ea"/>
                <a:cs typeface="+mn-cs"/>
              </a:rPr>
              <a:t>ignored</a:t>
            </a:r>
            <a:r>
              <a:rPr lang="en-GB" sz="1200" b="0" i="0" kern="1200" dirty="0">
                <a:solidFill>
                  <a:schemeClr val="tx1"/>
                </a:solidFill>
                <a:effectLst/>
                <a:latin typeface="Corbel Regular" charset="0"/>
                <a:ea typeface="+mn-ea"/>
                <a:cs typeface="+mn-cs"/>
              </a:rPr>
              <a:t> or </a:t>
            </a:r>
            <a:r>
              <a:rPr lang="en-GB" sz="1200" b="0" i="1" kern="1200" dirty="0">
                <a:solidFill>
                  <a:schemeClr val="tx1"/>
                </a:solidFill>
                <a:effectLst/>
                <a:latin typeface="Corbel Regular" charset="0"/>
                <a:ea typeface="+mn-ea"/>
                <a:cs typeface="+mn-cs"/>
              </a:rPr>
              <a:t>left behind</a:t>
            </a:r>
            <a:r>
              <a:rPr lang="en-GB" sz="1200" b="0" i="0" kern="1200" dirty="0">
                <a:solidFill>
                  <a:schemeClr val="tx1"/>
                </a:solidFill>
                <a:effectLst/>
                <a:latin typeface="Corbel Regular" charset="0"/>
                <a:ea typeface="+mn-ea"/>
                <a:cs typeface="+mn-cs"/>
              </a:rPr>
              <a:t>.” (p.83) We begin to see an integration of all aspects of personality: </a:t>
            </a:r>
            <a:r>
              <a:rPr lang="en-GB" sz="1200" b="0" i="0" u="sng" kern="1200" dirty="0">
                <a:solidFill>
                  <a:schemeClr val="tx1"/>
                </a:solidFill>
                <a:effectLst/>
                <a:latin typeface="Corbel Regular" charset="0"/>
                <a:ea typeface="+mn-ea"/>
                <a:cs typeface="+mn-cs"/>
              </a:rPr>
              <a:t>light and shadow</a:t>
            </a:r>
            <a:r>
              <a:rPr lang="en-GB" sz="1200" b="0" i="0" kern="1200" dirty="0">
                <a:solidFill>
                  <a:schemeClr val="tx1"/>
                </a:solidFill>
                <a:effectLst/>
                <a:latin typeface="Corbel Regular" charset="0"/>
                <a:ea typeface="+mn-ea"/>
                <a:cs typeface="+mn-cs"/>
              </a:rPr>
              <a:t>.</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“As we embrace our partialness, we no longer need to pretend completeness and can move toward the unacknowledged aspects of ourselves with compassion and curiosity.” (p.83)</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“We see others this way—as complex multi-dimensional beings.” (p.83)</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 “Integral mind is built for complexity.  It is a level of mind and leadership that can lead through the redundant polarities and problems that make up complex challenges. Integral Mind can hold opposites in tension without reactive to resolve them quickly (superficially). (p. 82)</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“It can hold conflicting visions of the future within a diverse set of stakeholders without championing one over the other.  It looks for the merits of all perspectives and works toward synergistic synthesis.” (p.82)</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It is open to feedback from all directions, and diversity of thought from all.</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For all these reasons, integral Mind is best suited to lead the transformation of complex systems.</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Only about 5% of adults develop Integral Mind.</a:t>
            </a:r>
            <a:endParaRPr lang="en-US" sz="1200" b="0" i="0" kern="1200" dirty="0">
              <a:solidFill>
                <a:schemeClr val="tx1"/>
              </a:solidFill>
              <a:effectLst/>
              <a:latin typeface="Corbel Regular" charset="0"/>
              <a:ea typeface="+mn-ea"/>
              <a:cs typeface="+mn-cs"/>
            </a:endParaRPr>
          </a:p>
          <a:p>
            <a:pPr lvl="0"/>
            <a:endParaRPr lang="en-GB" sz="1200" b="1" i="0" kern="1200" dirty="0">
              <a:solidFill>
                <a:schemeClr val="tx1"/>
              </a:solidFill>
              <a:effectLst/>
              <a:latin typeface="Corbel Regular" charset="0"/>
              <a:ea typeface="+mn-ea"/>
              <a:cs typeface="+mn-cs"/>
            </a:endParaRPr>
          </a:p>
          <a:p>
            <a:pPr lvl="0"/>
            <a:r>
              <a:rPr lang="en-GB" sz="1200" b="1" i="0" kern="1200" dirty="0">
                <a:solidFill>
                  <a:schemeClr val="tx1"/>
                </a:solidFill>
                <a:effectLst/>
                <a:latin typeface="Corbel Regular" charset="0"/>
                <a:ea typeface="+mn-ea"/>
                <a:cs typeface="+mn-cs"/>
              </a:rPr>
              <a:t>Unitive stage </a:t>
            </a:r>
            <a:r>
              <a:rPr lang="en-GB" sz="1200" b="0" i="0" kern="1200" dirty="0">
                <a:solidFill>
                  <a:schemeClr val="tx1"/>
                </a:solidFill>
                <a:effectLst/>
                <a:latin typeface="Corbel Regular" charset="0"/>
                <a:ea typeface="+mn-ea"/>
                <a:cs typeface="+mn-cs"/>
              </a:rPr>
              <a:t>(Note…some would say this the Unitive is not a true stage, but a level of consciousness that is on another plane)</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“In the spiritual literature, there is a progression of awareness that moves through sequential stages, up to the highest level of sacred union with </a:t>
            </a:r>
            <a:r>
              <a:rPr lang="en-GB" sz="1200" b="0" i="1" kern="1200" dirty="0">
                <a:solidFill>
                  <a:schemeClr val="tx1"/>
                </a:solidFill>
                <a:effectLst/>
                <a:latin typeface="Corbel Regular" charset="0"/>
                <a:ea typeface="+mn-ea"/>
                <a:cs typeface="+mn-cs"/>
              </a:rPr>
              <a:t>All that Is.</a:t>
            </a:r>
            <a:r>
              <a:rPr lang="en-GB" sz="1200" b="0" i="0" kern="1200" dirty="0">
                <a:solidFill>
                  <a:schemeClr val="tx1"/>
                </a:solidFill>
                <a:effectLst/>
                <a:latin typeface="Corbel Regular" charset="0"/>
                <a:ea typeface="+mn-ea"/>
                <a:cs typeface="+mn-cs"/>
              </a:rPr>
              <a:t>” (p.85)</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“Up to this point, the self has seen itself as a separate self, as located within the body-mind. Now the self realizes that ‘I am not the body, nor the mind.’ In the early phases of the Unitive stage, we identify with the ‘soul’—an essential self in communion with the Divine Reality.” (p.85)</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“The Integral self is not discarded. That richly nuanced self is used to act in the world.  It is highly functional and effective.  It becomes a useful tool of the spirit.” (p.85)</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“Leaders at this level function as global visionaries and enact world service for the universal good. From the perspective of Unity, we are all each other.” (p.85</a:t>
            </a:r>
            <a:r>
              <a:rPr lang="en-GB" sz="1000" b="0" i="0" kern="1200" dirty="0">
                <a:solidFill>
                  <a:schemeClr val="tx1"/>
                </a:solidFill>
                <a:effectLst/>
                <a:latin typeface="Corbel Regular" charset="0"/>
                <a:ea typeface="+mn-ea"/>
                <a:cs typeface="+mn-cs"/>
              </a:rPr>
              <a:t>)</a:t>
            </a:r>
            <a:endParaRPr lang="en-US" sz="1200" b="0" i="0" kern="1200" dirty="0">
              <a:solidFill>
                <a:schemeClr val="tx1"/>
              </a:solidFill>
              <a:effectLst/>
              <a:latin typeface="Corbel Regular" charset="0"/>
              <a:ea typeface="+mn-ea"/>
              <a:cs typeface="+mn-cs"/>
            </a:endParaRPr>
          </a:p>
          <a:p>
            <a:pPr marL="628542" lvl="1" indent="-171450">
              <a:buFont typeface="Arial" charset="0"/>
              <a:buChar char="•"/>
            </a:pPr>
            <a:r>
              <a:rPr lang="en-GB" sz="1200" b="0" i="0" kern="1200" dirty="0">
                <a:solidFill>
                  <a:schemeClr val="tx1"/>
                </a:solidFill>
                <a:effectLst/>
                <a:latin typeface="Corbel Regular" charset="0"/>
                <a:ea typeface="+mn-ea"/>
                <a:cs typeface="+mn-cs"/>
              </a:rPr>
              <a:t>Less than 1% of the population configures primarily at this level of consciousness, however many of us have experienced Unitive states—peak experiences that connect us to a greater whole.</a:t>
            </a:r>
            <a:endParaRPr lang="en-US" sz="1200" b="0" i="0" kern="1200" dirty="0">
              <a:solidFill>
                <a:schemeClr val="tx1"/>
              </a:solidFill>
              <a:effectLst/>
              <a:latin typeface="Corbel Regular"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34755AA6-0AFC-4C50-BF6D-F71DA842ECD1}" type="slidenum">
              <a:rPr lang="en-US" smtClean="0"/>
              <a:t>25</a:t>
            </a:fld>
            <a:endParaRPr lang="en-US" dirty="0"/>
          </a:p>
        </p:txBody>
      </p:sp>
    </p:spTree>
    <p:extLst>
      <p:ext uri="{BB962C8B-B14F-4D97-AF65-F5344CB8AC3E}">
        <p14:creationId xmlns:p14="http://schemas.microsoft.com/office/powerpoint/2010/main" val="909932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186" rtl="0" eaLnBrk="1" fontAlgn="auto" latinLnBrk="0" hangingPunct="1">
              <a:lnSpc>
                <a:spcPct val="100000"/>
              </a:lnSpc>
              <a:spcBef>
                <a:spcPts val="0"/>
              </a:spcBef>
              <a:spcAft>
                <a:spcPts val="0"/>
              </a:spcAft>
              <a:buClrTx/>
              <a:buSzTx/>
              <a:buFontTx/>
              <a:buNone/>
              <a:tabLst/>
              <a:defRPr/>
            </a:pPr>
            <a:r>
              <a:rPr lang="en-US" dirty="0"/>
              <a:t>This</a:t>
            </a:r>
            <a:r>
              <a:rPr lang="en-US" baseline="0" dirty="0"/>
              <a:t> quote from Jung is one of those delightfully obvious statements of truth that can only have credibility because it comes from a master.  Simply read it and chuckle with the group.</a:t>
            </a:r>
            <a:endParaRPr lang="en-US" dirty="0"/>
          </a:p>
          <a:p>
            <a:endParaRPr lang="en-US" dirty="0"/>
          </a:p>
        </p:txBody>
      </p:sp>
      <p:sp>
        <p:nvSpPr>
          <p:cNvPr id="4" name="Slide Number Placeholder 3"/>
          <p:cNvSpPr>
            <a:spLocks noGrp="1"/>
          </p:cNvSpPr>
          <p:nvPr>
            <p:ph type="sldNum" sz="quarter" idx="10"/>
          </p:nvPr>
        </p:nvSpPr>
        <p:spPr/>
        <p:txBody>
          <a:bodyPr/>
          <a:lstStyle/>
          <a:p>
            <a:fld id="{E7E526F4-CC3E-4079-A83E-939CDFE0894D}" type="slidenum">
              <a:rPr lang="en-US" smtClean="0"/>
              <a:pPr/>
              <a:t>4</a:t>
            </a:fld>
            <a:endParaRPr lang="en-US" dirty="0"/>
          </a:p>
        </p:txBody>
      </p:sp>
    </p:spTree>
    <p:extLst>
      <p:ext uri="{BB962C8B-B14F-4D97-AF65-F5344CB8AC3E}">
        <p14:creationId xmlns:p14="http://schemas.microsoft.com/office/powerpoint/2010/main" val="695606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A correlation</a:t>
            </a:r>
            <a:r>
              <a:rPr lang="en-US" baseline="0" dirty="0"/>
              <a:t> is a simple relationship or interdependence between two variables.  </a:t>
            </a:r>
          </a:p>
          <a:p>
            <a:pPr marL="171450" indent="-171450">
              <a:buFont typeface="Arial" charset="0"/>
              <a:buChar char="•"/>
            </a:pPr>
            <a:endParaRPr lang="en-US" baseline="0" dirty="0"/>
          </a:p>
          <a:p>
            <a:pPr marL="171450" indent="-171450">
              <a:buFont typeface="Arial" charset="0"/>
              <a:buChar char="•"/>
            </a:pPr>
            <a:r>
              <a:rPr lang="en-US" baseline="0" dirty="0"/>
              <a:t>In this case, we’re looking at the relationship between Health (low to high) and two qualities of food intake (nutritious or </a:t>
            </a:r>
            <a:r>
              <a:rPr lang="en-US" baseline="0" dirty="0" err="1"/>
              <a:t>malnutritious</a:t>
            </a:r>
            <a:r>
              <a:rPr lang="en-US" baseline="0" dirty="0"/>
              <a:t>).  As one would expect, when nutritious food is eaten, health tends to increase (the upslope of the green line), and when </a:t>
            </a:r>
            <a:r>
              <a:rPr lang="en-US" baseline="0" dirty="0" err="1"/>
              <a:t>malnutritious</a:t>
            </a:r>
            <a:r>
              <a:rPr lang="en-US" baseline="0" dirty="0"/>
              <a:t> food is eaten, health tends to decrease (the downslope of the red line).</a:t>
            </a:r>
          </a:p>
          <a:p>
            <a:pPr marL="171450" indent="-171450">
              <a:buFont typeface="Arial" charset="0"/>
              <a:buChar char="•"/>
            </a:pPr>
            <a:endParaRPr lang="en-US" baseline="0" dirty="0"/>
          </a:p>
          <a:p>
            <a:pPr marL="171450" indent="-171450">
              <a:buFont typeface="Arial" charset="0"/>
              <a:buChar char="•"/>
            </a:pPr>
            <a:r>
              <a:rPr lang="en-US" baseline="0" dirty="0"/>
              <a:t>When both variables increase or decrease together (move in the same direction), this is called a “positive correlation.”  When one variable moves in one direction and the other variable moves in the opposite direction (whether up or down), this is called an “inverse correlation.”</a:t>
            </a:r>
          </a:p>
          <a:p>
            <a:pPr marL="171450" indent="-171450">
              <a:buFont typeface="Arial" charset="0"/>
              <a:buChar char="•"/>
            </a:pPr>
            <a:endParaRPr lang="en-US" baseline="0" dirty="0"/>
          </a:p>
          <a:p>
            <a:pPr marL="171450" indent="-171450">
              <a:buFont typeface="Arial" charset="0"/>
              <a:buChar char="•"/>
            </a:pPr>
            <a:r>
              <a:rPr lang="en-US" baseline="0" dirty="0"/>
              <a:t>The higher the </a:t>
            </a:r>
            <a:r>
              <a:rPr lang="en-US" baseline="0" dirty="0" err="1"/>
              <a:t>r-value</a:t>
            </a:r>
            <a:r>
              <a:rPr lang="en-US" baseline="0" dirty="0"/>
              <a:t> (see table on right side of slide), the stronger the relationship.  The stronger the relationship, the more you can say that the variables tend to change together.  In the next series of slides, we show that the correlations between the LCP dimensions and leadership effectiveness are all at .6 or higher, meaning strong or very strong.</a:t>
            </a:r>
          </a:p>
          <a:p>
            <a:pPr marL="171450" indent="-171450">
              <a:buFont typeface="Arial" charset="0"/>
              <a:buChar char="•"/>
            </a:pPr>
            <a:endParaRPr lang="en-US" baseline="0" dirty="0"/>
          </a:p>
          <a:p>
            <a:pPr marL="171450" indent="-171450">
              <a:buFont typeface="Arial" charset="0"/>
              <a:buChar char="•"/>
            </a:pPr>
            <a:r>
              <a:rPr lang="en-US" baseline="0" dirty="0"/>
              <a:t>Though in this case, it seems like one can infer causality between nutrition and health, we cannot say that.  That’s not what the </a:t>
            </a:r>
            <a:r>
              <a:rPr lang="en-US" baseline="0" dirty="0" err="1"/>
              <a:t>r-value</a:t>
            </a:r>
            <a:r>
              <a:rPr lang="en-US" baseline="0" dirty="0"/>
              <a:t> tells us.  All it says is that there is a pattern in the way these variables move: when one increases, so does the other (or vice versa).</a:t>
            </a:r>
          </a:p>
          <a:p>
            <a:pPr marL="171450" indent="-171450">
              <a:buFont typeface="Arial"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E7E526F4-CC3E-4079-A83E-939CDFE0894D}" type="slidenum">
              <a:rPr lang="en-US" smtClean="0"/>
              <a:pPr/>
              <a:t>26</a:t>
            </a:fld>
            <a:endParaRPr lang="en-US" dirty="0"/>
          </a:p>
        </p:txBody>
      </p:sp>
    </p:spTree>
    <p:extLst>
      <p:ext uri="{BB962C8B-B14F-4D97-AF65-F5344CB8AC3E}">
        <p14:creationId xmlns:p14="http://schemas.microsoft.com/office/powerpoint/2010/main" val="752304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27</a:t>
            </a:fld>
            <a:endParaRPr lang="en-AU" dirty="0"/>
          </a:p>
        </p:txBody>
      </p:sp>
    </p:spTree>
    <p:extLst>
      <p:ext uri="{BB962C8B-B14F-4D97-AF65-F5344CB8AC3E}">
        <p14:creationId xmlns:p14="http://schemas.microsoft.com/office/powerpoint/2010/main" val="171721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28</a:t>
            </a:fld>
            <a:endParaRPr lang="en-AU" dirty="0"/>
          </a:p>
        </p:txBody>
      </p:sp>
    </p:spTree>
    <p:extLst>
      <p:ext uri="{BB962C8B-B14F-4D97-AF65-F5344CB8AC3E}">
        <p14:creationId xmlns:p14="http://schemas.microsoft.com/office/powerpoint/2010/main" val="1088457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186" rtl="0" eaLnBrk="1" fontAlgn="auto" latinLnBrk="0" hangingPunct="1">
              <a:lnSpc>
                <a:spcPct val="100000"/>
              </a:lnSpc>
              <a:spcBef>
                <a:spcPts val="0"/>
              </a:spcBef>
              <a:spcAft>
                <a:spcPts val="0"/>
              </a:spcAft>
              <a:buClrTx/>
              <a:buSzTx/>
              <a:buFontTx/>
              <a:buNone/>
              <a:tabLst/>
              <a:defRPr/>
            </a:pPr>
            <a:r>
              <a:rPr lang="en-US" dirty="0"/>
              <a:t>The</a:t>
            </a:r>
            <a:r>
              <a:rPr lang="en-US" baseline="0" dirty="0"/>
              <a:t> same two graphs, displayed side by side for contrast.  </a:t>
            </a:r>
            <a:endParaRPr lang="en-US" dirty="0"/>
          </a:p>
          <a:p>
            <a:endParaRPr lang="en-US" dirty="0"/>
          </a:p>
        </p:txBody>
      </p:sp>
      <p:sp>
        <p:nvSpPr>
          <p:cNvPr id="4" name="Slide Number Placeholder 3"/>
          <p:cNvSpPr>
            <a:spLocks noGrp="1"/>
          </p:cNvSpPr>
          <p:nvPr>
            <p:ph type="sldNum" sz="quarter" idx="10"/>
          </p:nvPr>
        </p:nvSpPr>
        <p:spPr/>
        <p:txBody>
          <a:bodyPr/>
          <a:lstStyle/>
          <a:p>
            <a:fld id="{E7E526F4-CC3E-4079-A83E-939CDFE0894D}" type="slidenum">
              <a:rPr lang="en-US" smtClean="0"/>
              <a:t>29</a:t>
            </a:fld>
            <a:endParaRPr lang="en-US"/>
          </a:p>
        </p:txBody>
      </p:sp>
    </p:spTree>
    <p:extLst>
      <p:ext uri="{BB962C8B-B14F-4D97-AF65-F5344CB8AC3E}">
        <p14:creationId xmlns:p14="http://schemas.microsoft.com/office/powerpoint/2010/main" val="4014322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picture</a:t>
            </a:r>
            <a:r>
              <a:rPr lang="en-US" baseline="0" dirty="0"/>
              <a:t> of the Reactive outer circle offers even more specific flavors of the equation, ”my worth = x”.</a:t>
            </a:r>
          </a:p>
          <a:p>
            <a:endParaRPr lang="en-US" baseline="0" dirty="0"/>
          </a:p>
          <a:p>
            <a:r>
              <a:rPr lang="en-US" baseline="0" dirty="0"/>
              <a:t>If you have time, have people pair up and talk with each other about their strongest self-score extension in the Reactive lower-half.  Beginning with the description in the slide for that Reactive tendency, they can reflect with their partner on whether that feels accurate for them, and how it shows up in their life.</a:t>
            </a:r>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30</a:t>
            </a:fld>
            <a:endParaRPr lang="en-AU" dirty="0"/>
          </a:p>
        </p:txBody>
      </p:sp>
    </p:spTree>
    <p:extLst>
      <p:ext uri="{BB962C8B-B14F-4D97-AF65-F5344CB8AC3E}">
        <p14:creationId xmlns:p14="http://schemas.microsoft.com/office/powerpoint/2010/main" val="1701709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a:p>
            <a:endParaRPr lang="en-US" baseline="0" dirty="0"/>
          </a:p>
          <a:p>
            <a:r>
              <a:rPr lang="en-US" dirty="0"/>
              <a:t>This slide is here to remind</a:t>
            </a:r>
            <a:r>
              <a:rPr lang="en-US" baseline="0" dirty="0"/>
              <a:t> participants that the Reactive stage of conscious evolution is where we’ve all developing our gifts and strengths.  </a:t>
            </a:r>
          </a:p>
          <a:p>
            <a:endParaRPr lang="en-US" baseline="0" dirty="0"/>
          </a:p>
          <a:p>
            <a:r>
              <a:rPr lang="en-US" baseline="0" dirty="0"/>
              <a:t>As the Enneagram says, we come into the world with both a gift(s) to give away and a “core delusion” that we must overcome.  Each Reactive dimension carries both gift and delusion.  The equation that my self-worth, identity, and safety depend on meeting the expectations of those around me and “being” a certain way is the delusion.  And the talents, skills, etc. that I develop are the gifts inherent in the Reactive.</a:t>
            </a:r>
          </a:p>
          <a:p>
            <a:endParaRPr lang="en-US" baseline="0" dirty="0"/>
          </a:p>
          <a:p>
            <a:r>
              <a:rPr lang="en-US" baseline="0" dirty="0"/>
              <a:t>Point participants to the page 67 on which is a large version of this slide.  Ask them to turn to the same person they just talked with and reflect on the gifts in their predominant Reactive dimension.  Is that list true for them?  Would they add anything?</a:t>
            </a:r>
            <a:endParaRPr lang="en-US" dirty="0"/>
          </a:p>
          <a:p>
            <a:endParaRPr lang="en-US" dirty="0"/>
          </a:p>
        </p:txBody>
      </p:sp>
      <p:sp>
        <p:nvSpPr>
          <p:cNvPr id="4" name="Slide Number Placeholder 3"/>
          <p:cNvSpPr>
            <a:spLocks noGrp="1"/>
          </p:cNvSpPr>
          <p:nvPr>
            <p:ph type="sldNum" sz="quarter" idx="10"/>
          </p:nvPr>
        </p:nvSpPr>
        <p:spPr/>
        <p:txBody>
          <a:bodyPr/>
          <a:lstStyle/>
          <a:p>
            <a:fld id="{34755AA6-0AFC-4C50-BF6D-F71DA842ECD1}" type="slidenum">
              <a:rPr lang="en-US" smtClean="0"/>
              <a:t>31</a:t>
            </a:fld>
            <a:endParaRPr lang="en-US" dirty="0"/>
          </a:p>
        </p:txBody>
      </p:sp>
    </p:spTree>
    <p:extLst>
      <p:ext uri="{BB962C8B-B14F-4D97-AF65-F5344CB8AC3E}">
        <p14:creationId xmlns:p14="http://schemas.microsoft.com/office/powerpoint/2010/main" val="58018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If time allows between the end of the Mat work and the beginning of the Validity and Research section, put this profile</a:t>
            </a:r>
            <a:r>
              <a:rPr lang="en-US" baseline="0" dirty="0"/>
              <a:t> up and use it for another quick round of interpretation practice. </a:t>
            </a:r>
          </a:p>
          <a:p>
            <a:endParaRPr lang="en-US" baseline="0" dirty="0"/>
          </a:p>
          <a:p>
            <a:r>
              <a:rPr lang="en-US" baseline="0" dirty="0"/>
              <a:t>Point out to participants that this is their first exposure to the Leadership Circle Profile Manager Edition.  Let them know that they will be introduced to this in more detail tomorrow, but for now notice the three upper-half Creative dimensions, instead of five.  </a:t>
            </a:r>
          </a:p>
          <a:p>
            <a:endParaRPr lang="en-US" baseline="0" dirty="0"/>
          </a:p>
          <a:p>
            <a:r>
              <a:rPr lang="en-US" baseline="0" dirty="0"/>
              <a:t>Explain that the same high-level dynamics apply for both versions of the LCP: Creative-Reactive and Relationship-Task.  Given that, they will be able to make useful hypotheses and assumptions about what’s going on in this person’s leadership impact.</a:t>
            </a:r>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33</a:t>
            </a:fld>
            <a:endParaRPr lang="en-AU" dirty="0"/>
          </a:p>
        </p:txBody>
      </p:sp>
    </p:spTree>
    <p:extLst>
      <p:ext uri="{BB962C8B-B14F-4D97-AF65-F5344CB8AC3E}">
        <p14:creationId xmlns:p14="http://schemas.microsoft.com/office/powerpoint/2010/main" val="1099623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37</a:t>
            </a:fld>
            <a:endParaRPr lang="en-US" dirty="0">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93A2B5FB-255A-4063-8261-178E7A82149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81025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the same developmental pattern we saw in childhood stages continues into adulthood— the mastery of developmental tasks that bring new capabilities that improve the self’s ability to be effective in more complex contexts. </a:t>
            </a:r>
          </a:p>
        </p:txBody>
      </p:sp>
      <p:sp>
        <p:nvSpPr>
          <p:cNvPr id="4" name="Slide Number Placeholder 3"/>
          <p:cNvSpPr>
            <a:spLocks noGrp="1"/>
          </p:cNvSpPr>
          <p:nvPr>
            <p:ph type="sldNum" sz="quarter" idx="5"/>
          </p:nvPr>
        </p:nvSpPr>
        <p:spPr/>
        <p:txBody>
          <a:bodyPr/>
          <a:lstStyle/>
          <a:p>
            <a:fld id="{E7E526F4-CC3E-4079-A83E-939CDFE0894D}" type="slidenum">
              <a:rPr lang="en-US" smtClean="0"/>
              <a:pPr/>
              <a:t>38</a:t>
            </a:fld>
            <a:endParaRPr lang="en-US" dirty="0"/>
          </a:p>
        </p:txBody>
      </p:sp>
    </p:spTree>
    <p:extLst>
      <p:ext uri="{BB962C8B-B14F-4D97-AF65-F5344CB8AC3E}">
        <p14:creationId xmlns:p14="http://schemas.microsoft.com/office/powerpoint/2010/main" val="927499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39</a:t>
            </a:fld>
            <a:endParaRPr lang="en-AU" dirty="0"/>
          </a:p>
        </p:txBody>
      </p:sp>
    </p:spTree>
    <p:extLst>
      <p:ext uri="{BB962C8B-B14F-4D97-AF65-F5344CB8AC3E}">
        <p14:creationId xmlns:p14="http://schemas.microsoft.com/office/powerpoint/2010/main" val="76104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11138" indent="-171450">
              <a:spcBef>
                <a:spcPts val="575"/>
              </a:spcBef>
              <a:buClr>
                <a:srgbClr val="6C833B"/>
              </a:buClr>
              <a:buFontTx/>
              <a:buChar char="•"/>
            </a:pPr>
            <a:r>
              <a:rPr lang="en-US" altLang="en-US"/>
              <a:t>MO</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3ED9E16-9BF2-4A47-A947-E095DEFD3B7E}" type="slidenum">
              <a:rPr lang="en-US" altLang="en-US" smtClean="0">
                <a:cs typeface="Arial" pitchFamily="34" charset="0"/>
              </a:rPr>
              <a:pPr eaLnBrk="1" hangingPunct="1">
                <a:spcBef>
                  <a:spcPct val="0"/>
                </a:spcBef>
              </a:pPr>
              <a:t>5</a:t>
            </a:fld>
            <a:endParaRPr lang="en-US" altLang="en-US">
              <a:cs typeface="Arial" pitchFamily="34" charset="0"/>
            </a:endParaRPr>
          </a:p>
        </p:txBody>
      </p:sp>
    </p:spTree>
    <p:extLst>
      <p:ext uri="{BB962C8B-B14F-4D97-AF65-F5344CB8AC3E}">
        <p14:creationId xmlns:p14="http://schemas.microsoft.com/office/powerpoint/2010/main" val="1843225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D4DF9-2994-AF42-BE7B-E3C1495BA5CD}" type="slidenum">
              <a:rPr lang="en-US" smtClean="0"/>
              <a:t>40</a:t>
            </a:fld>
            <a:endParaRPr lang="en-US"/>
          </a:p>
        </p:txBody>
      </p:sp>
    </p:spTree>
    <p:extLst>
      <p:ext uri="{BB962C8B-B14F-4D97-AF65-F5344CB8AC3E}">
        <p14:creationId xmlns:p14="http://schemas.microsoft.com/office/powerpoint/2010/main" val="1093507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a:t>
            </a:r>
          </a:p>
          <a:p>
            <a:pPr lvl="0"/>
            <a:r>
              <a:rPr lang="en-US" dirty="0"/>
              <a:t>CSR join and do a walk through of Project Center and TLC Go.</a:t>
            </a:r>
          </a:p>
          <a:p>
            <a:pPr lvl="0"/>
            <a:r>
              <a:rPr lang="en-US" dirty="0"/>
              <a:t>How to sell the TLCP</a:t>
            </a:r>
          </a:p>
          <a:p>
            <a:r>
              <a:rPr lang="en-US" dirty="0"/>
              <a:t>Prep Work (before next session): Identify who will be the receiver of the free profile. </a:t>
            </a:r>
          </a:p>
          <a:p>
            <a:pPr lvl="0"/>
            <a:r>
              <a:rPr lang="en-US" dirty="0"/>
              <a:t>Discuss how to choose raters</a:t>
            </a:r>
          </a:p>
          <a:p>
            <a:r>
              <a:rPr lang="en-US" dirty="0"/>
              <a:t>Reach out to CSR and get this set up in Project Center.</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2A489E3-8178-4FB1-AE03-52BECA3DE1FB}" type="slidenum">
              <a:rPr lang="en-US" smtClean="0"/>
              <a:t>41</a:t>
            </a:fld>
            <a:endParaRPr lang="en-US" dirty="0"/>
          </a:p>
        </p:txBody>
      </p:sp>
    </p:spTree>
    <p:extLst>
      <p:ext uri="{BB962C8B-B14F-4D97-AF65-F5344CB8AC3E}">
        <p14:creationId xmlns:p14="http://schemas.microsoft.com/office/powerpoint/2010/main" val="3066322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42</a:t>
            </a:fld>
            <a:endParaRPr lang="en-US" dirty="0"/>
          </a:p>
        </p:txBody>
      </p:sp>
    </p:spTree>
    <p:extLst>
      <p:ext uri="{BB962C8B-B14F-4D97-AF65-F5344CB8AC3E}">
        <p14:creationId xmlns:p14="http://schemas.microsoft.com/office/powerpoint/2010/main" val="392150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43</a:t>
            </a:fld>
            <a:endParaRPr lang="en-US" dirty="0"/>
          </a:p>
        </p:txBody>
      </p:sp>
    </p:spTree>
    <p:extLst>
      <p:ext uri="{BB962C8B-B14F-4D97-AF65-F5344CB8AC3E}">
        <p14:creationId xmlns:p14="http://schemas.microsoft.com/office/powerpoint/2010/main" val="276393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LCP scoring is straight forward: The manager and his/her evaluators answer the survey questions on a 1-5 </a:t>
            </a:r>
            <a:r>
              <a:rPr lang="en-US" sz="1200" kern="1200" dirty="0" err="1">
                <a:solidFill>
                  <a:schemeClr val="tx1"/>
                </a:solidFill>
                <a:latin typeface="+mn-lt"/>
                <a:ea typeface="+mn-ea"/>
                <a:cs typeface="+mn-cs"/>
              </a:rPr>
              <a:t>Likert</a:t>
            </a:r>
            <a:r>
              <a:rPr lang="en-US" sz="1200" kern="1200" dirty="0">
                <a:solidFill>
                  <a:schemeClr val="tx1"/>
                </a:solidFill>
                <a:latin typeface="+mn-lt"/>
                <a:ea typeface="+mn-ea"/>
                <a:cs typeface="+mn-cs"/>
              </a:rPr>
              <a:t> Scale. </a:t>
            </a:r>
            <a:r>
              <a:rPr lang="en-US" sz="1200" kern="1200">
                <a:solidFill>
                  <a:schemeClr val="tx1"/>
                </a:solidFill>
                <a:latin typeface="+mn-lt"/>
                <a:ea typeface="+mn-ea"/>
                <a:cs typeface="+mn-cs"/>
              </a:rPr>
              <a:t>We call these the raw scores. </a:t>
            </a:r>
            <a:endParaRPr lang="en-US" dirty="0"/>
          </a:p>
        </p:txBody>
      </p:sp>
      <p:sp>
        <p:nvSpPr>
          <p:cNvPr id="4" name="Slide Number Placeholder 3"/>
          <p:cNvSpPr>
            <a:spLocks noGrp="1"/>
          </p:cNvSpPr>
          <p:nvPr>
            <p:ph type="sldNum" sz="quarter" idx="10"/>
          </p:nvPr>
        </p:nvSpPr>
        <p:spPr/>
        <p:txBody>
          <a:bodyPr/>
          <a:lstStyle/>
          <a:p>
            <a:fld id="{74ABE589-451C-40A7-ADBC-DA1659BB68BF}" type="slidenum">
              <a:rPr lang="en-US" smtClean="0"/>
              <a:pPr/>
              <a:t>44</a:t>
            </a:fld>
            <a:endParaRPr lang="en-US"/>
          </a:p>
        </p:txBody>
      </p:sp>
    </p:spTree>
    <p:extLst>
      <p:ext uri="{BB962C8B-B14F-4D97-AF65-F5344CB8AC3E}">
        <p14:creationId xmlns:p14="http://schemas.microsoft.com/office/powerpoint/2010/main" val="412281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Raw scores are then converted or “normalized” to a percentile score. </a:t>
            </a:r>
          </a:p>
        </p:txBody>
      </p:sp>
      <p:sp>
        <p:nvSpPr>
          <p:cNvPr id="4" name="Slide Number Placeholder 3"/>
          <p:cNvSpPr>
            <a:spLocks noGrp="1"/>
          </p:cNvSpPr>
          <p:nvPr>
            <p:ph type="sldNum" sz="quarter" idx="10"/>
          </p:nvPr>
        </p:nvSpPr>
        <p:spPr/>
        <p:txBody>
          <a:bodyPr/>
          <a:lstStyle/>
          <a:p>
            <a:fld id="{74ABE589-451C-40A7-ADBC-DA1659BB68BF}" type="slidenum">
              <a:rPr lang="en-US" smtClean="0"/>
              <a:pPr/>
              <a:t>45</a:t>
            </a:fld>
            <a:endParaRPr lang="en-US"/>
          </a:p>
        </p:txBody>
      </p:sp>
    </p:spTree>
    <p:extLst>
      <p:ext uri="{BB962C8B-B14F-4D97-AF65-F5344CB8AC3E}">
        <p14:creationId xmlns:p14="http://schemas.microsoft.com/office/powerpoint/2010/main" val="970551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We arrive at this by comparing the average raw score, for a dimension, to our large norm base data of other managers. The norm base used for calculating percentile scores, can be configured to compare your leaders to Leaders of a similar demographic, in the same industry, for example.</a:t>
            </a:r>
          </a:p>
        </p:txBody>
      </p:sp>
      <p:sp>
        <p:nvSpPr>
          <p:cNvPr id="4" name="Slide Number Placeholder 3"/>
          <p:cNvSpPr>
            <a:spLocks noGrp="1"/>
          </p:cNvSpPr>
          <p:nvPr>
            <p:ph type="sldNum" sz="quarter" idx="10"/>
          </p:nvPr>
        </p:nvSpPr>
        <p:spPr/>
        <p:txBody>
          <a:bodyPr/>
          <a:lstStyle/>
          <a:p>
            <a:fld id="{74ABE589-451C-40A7-ADBC-DA1659BB68BF}" type="slidenum">
              <a:rPr lang="en-US" smtClean="0"/>
              <a:pPr/>
              <a:t>46</a:t>
            </a:fld>
            <a:endParaRPr lang="en-US"/>
          </a:p>
        </p:txBody>
      </p:sp>
    </p:spTree>
    <p:extLst>
      <p:ext uri="{BB962C8B-B14F-4D97-AF65-F5344CB8AC3E}">
        <p14:creationId xmlns:p14="http://schemas.microsoft.com/office/powerpoint/2010/main" val="4075025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 repeat of Slide</a:t>
            </a:r>
            <a:r>
              <a:rPr lang="en-US" baseline="0" dirty="0"/>
              <a:t> 5.  It is here as a recap slide.  </a:t>
            </a:r>
          </a:p>
          <a:p>
            <a:endParaRPr lang="en-US" baseline="0" dirty="0"/>
          </a:p>
          <a:p>
            <a:r>
              <a:rPr lang="en-US" baseline="0" dirty="0"/>
              <a:t>“We left off here before the break, laying the foundation of the integrated Universal Theory of Leadership.  Everything in this slide, fits together to create the Leadership Circle model” Click to the next slide</a:t>
            </a:r>
            <a:r>
              <a:rPr lang="is-I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7E526F4-CC3E-4079-A83E-939CDFE0894D}" type="slidenum">
              <a:rPr lang="en-US" smtClean="0"/>
              <a:pPr/>
              <a:t>9</a:t>
            </a:fld>
            <a:endParaRPr lang="en-US" dirty="0"/>
          </a:p>
        </p:txBody>
      </p:sp>
    </p:spTree>
    <p:extLst>
      <p:ext uri="{BB962C8B-B14F-4D97-AF65-F5344CB8AC3E}">
        <p14:creationId xmlns:p14="http://schemas.microsoft.com/office/powerpoint/2010/main" val="252799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11138" indent="-171450">
              <a:spcBef>
                <a:spcPts val="575"/>
              </a:spcBef>
              <a:buClr>
                <a:srgbClr val="6C833B"/>
              </a:buClr>
              <a:buFontTx/>
              <a:buChar char="•"/>
            </a:pPr>
            <a:r>
              <a:rPr lang="en-US" altLang="en-US"/>
              <a:t>MO</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99CBBA9-6E46-4737-8CC1-972648F05A4C}" type="slidenum">
              <a:rPr lang="en-US" altLang="en-US" smtClean="0">
                <a:cs typeface="Arial" pitchFamily="34" charset="0"/>
              </a:rPr>
              <a:pPr eaLnBrk="1" hangingPunct="1">
                <a:spcBef>
                  <a:spcPct val="0"/>
                </a:spcBef>
              </a:pPr>
              <a:t>10</a:t>
            </a:fld>
            <a:endParaRPr lang="en-US" altLang="en-US">
              <a:cs typeface="Arial" pitchFamily="34" charset="0"/>
            </a:endParaRPr>
          </a:p>
        </p:txBody>
      </p:sp>
    </p:spTree>
    <p:extLst>
      <p:ext uri="{BB962C8B-B14F-4D97-AF65-F5344CB8AC3E}">
        <p14:creationId xmlns:p14="http://schemas.microsoft.com/office/powerpoint/2010/main" val="2963999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11138" indent="-171450">
              <a:spcBef>
                <a:spcPts val="575"/>
              </a:spcBef>
              <a:buClr>
                <a:srgbClr val="6C833B"/>
              </a:buClr>
              <a:buFontTx/>
              <a:buChar char="•"/>
            </a:pPr>
            <a:r>
              <a:rPr lang="en-US" altLang="en-US"/>
              <a:t>MO</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99CBBA9-6E46-4737-8CC1-972648F05A4C}" type="slidenum">
              <a:rPr lang="en-US" altLang="en-US" smtClean="0">
                <a:cs typeface="Arial" pitchFamily="34" charset="0"/>
              </a:rPr>
              <a:pPr eaLnBrk="1" hangingPunct="1">
                <a:spcBef>
                  <a:spcPct val="0"/>
                </a:spcBef>
              </a:pPr>
              <a:t>11</a:t>
            </a:fld>
            <a:endParaRPr lang="en-US" altLang="en-US">
              <a:cs typeface="Arial" pitchFamily="34" charset="0"/>
            </a:endParaRPr>
          </a:p>
        </p:txBody>
      </p:sp>
    </p:spTree>
    <p:extLst>
      <p:ext uri="{BB962C8B-B14F-4D97-AF65-F5344CB8AC3E}">
        <p14:creationId xmlns:p14="http://schemas.microsoft.com/office/powerpoint/2010/main" val="2153029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a:t>
            </a:r>
          </a:p>
          <a:p>
            <a:pPr lvl="0"/>
            <a:r>
              <a:rPr lang="en-US" dirty="0"/>
              <a:t>CSR join and do a walk through of Project Center and TLC Go.</a:t>
            </a:r>
          </a:p>
          <a:p>
            <a:pPr lvl="0"/>
            <a:r>
              <a:rPr lang="en-US" dirty="0"/>
              <a:t>How to sell the TLCP</a:t>
            </a:r>
          </a:p>
          <a:p>
            <a:r>
              <a:rPr lang="en-US" dirty="0"/>
              <a:t>Prep Work (before next session): Identify who will be the receiver of the free profile. </a:t>
            </a:r>
          </a:p>
          <a:p>
            <a:pPr lvl="0"/>
            <a:r>
              <a:rPr lang="en-US" dirty="0"/>
              <a:t>Discuss how to choose raters</a:t>
            </a:r>
          </a:p>
          <a:p>
            <a:r>
              <a:rPr lang="en-US" dirty="0"/>
              <a:t>Reach out to CSR and get this set up in Project Center.</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2A489E3-8178-4FB1-AE03-52BECA3DE1FB}" type="slidenum">
              <a:rPr lang="en-US" smtClean="0"/>
              <a:t>12</a:t>
            </a:fld>
            <a:endParaRPr lang="en-US" dirty="0"/>
          </a:p>
        </p:txBody>
      </p:sp>
    </p:spTree>
    <p:extLst>
      <p:ext uri="{BB962C8B-B14F-4D97-AF65-F5344CB8AC3E}">
        <p14:creationId xmlns:p14="http://schemas.microsoft.com/office/powerpoint/2010/main" val="2230660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Let’s start our test drive by briefly looking at the graphic summary of LCP report. </a:t>
            </a:r>
            <a:r>
              <a:rPr lang="en-US" sz="1200"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CLICK]</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graphic report provides a summary of the creative leadership competencies (top) and the reactive behavioral tendencies (bottom). Before we go into details around this report let me tell you how this report came about.</a:t>
            </a:r>
          </a:p>
        </p:txBody>
      </p:sp>
      <p:sp>
        <p:nvSpPr>
          <p:cNvPr id="4" name="Slide Number Placeholder 3"/>
          <p:cNvSpPr>
            <a:spLocks noGrp="1"/>
          </p:cNvSpPr>
          <p:nvPr>
            <p:ph type="sldNum" sz="quarter" idx="10"/>
          </p:nvPr>
        </p:nvSpPr>
        <p:spPr/>
        <p:txBody>
          <a:bodyPr/>
          <a:lstStyle/>
          <a:p>
            <a:fld id="{B0C5EDCB-DDD6-4154-96E5-187E11A1387C}" type="slidenum">
              <a:rPr lang="en-AU" smtClean="0"/>
              <a:pPr/>
              <a:t>13</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14</a:t>
            </a:fld>
            <a:endParaRPr lang="en-AU" dirty="0"/>
          </a:p>
        </p:txBody>
      </p:sp>
    </p:spTree>
    <p:extLst>
      <p:ext uri="{BB962C8B-B14F-4D97-AF65-F5344CB8AC3E}">
        <p14:creationId xmlns:p14="http://schemas.microsoft.com/office/powerpoint/2010/main" val="18485515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angerine_Title Slide">
    <p:spTree>
      <p:nvGrpSpPr>
        <p:cNvPr id="1" name=""/>
        <p:cNvGrpSpPr/>
        <p:nvPr/>
      </p:nvGrpSpPr>
      <p:grpSpPr>
        <a:xfrm>
          <a:off x="0" y="0"/>
          <a:ext cx="0" cy="0"/>
          <a:chOff x="0" y="0"/>
          <a:chExt cx="0" cy="0"/>
        </a:xfrm>
      </p:grpSpPr>
      <p:sp>
        <p:nvSpPr>
          <p:cNvPr id="8" name="Rectangle 7"/>
          <p:cNvSpPr/>
          <p:nvPr userDrawn="1"/>
        </p:nvSpPr>
        <p:spPr>
          <a:xfrm>
            <a:off x="-1" y="-1"/>
            <a:ext cx="9144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4023817" cy="6248400"/>
          </a:xfrm>
          <a:prstGeom prst="rect">
            <a:avLst/>
          </a:prstGeom>
        </p:spPr>
      </p:pic>
      <p:sp>
        <p:nvSpPr>
          <p:cNvPr id="13" name="Title 1"/>
          <p:cNvSpPr>
            <a:spLocks noGrp="1"/>
          </p:cNvSpPr>
          <p:nvPr>
            <p:ph type="ctrTitle" hasCustomPrompt="1"/>
          </p:nvPr>
        </p:nvSpPr>
        <p:spPr>
          <a:xfrm>
            <a:off x="4191000" y="1295400"/>
            <a:ext cx="4419600" cy="1619251"/>
          </a:xfrm>
        </p:spPr>
        <p:txBody>
          <a:bodyPr anchor="b">
            <a:normAutofit/>
          </a:bodyPr>
          <a:lstStyle>
            <a:lvl1pPr algn="l">
              <a:defRPr sz="3200">
                <a:solidFill>
                  <a:schemeClr val="bg1"/>
                </a:solidFill>
                <a:latin typeface="Corbel" panose="020B0503020204020204" pitchFamily="34" charset="0"/>
                <a:cs typeface="Gotham Book" pitchFamily="50" charset="0"/>
              </a:defRPr>
            </a:lvl1pPr>
          </a:lstStyle>
          <a:p>
            <a:r>
              <a:rPr lang="en-US" dirty="0"/>
              <a:t>Title of PowerPoint document for FCG TLC will go here</a:t>
            </a:r>
          </a:p>
        </p:txBody>
      </p:sp>
      <p:sp>
        <p:nvSpPr>
          <p:cNvPr id="14" name="Subtitle 2"/>
          <p:cNvSpPr>
            <a:spLocks noGrp="1"/>
          </p:cNvSpPr>
          <p:nvPr>
            <p:ph type="subTitle" idx="1" hasCustomPrompt="1"/>
          </p:nvPr>
        </p:nvSpPr>
        <p:spPr>
          <a:xfrm>
            <a:off x="4190999" y="3124200"/>
            <a:ext cx="4724401" cy="762000"/>
          </a:xfrm>
        </p:spPr>
        <p:txBody>
          <a:bodyPr>
            <a:noAutofit/>
          </a:bodyPr>
          <a:lstStyle>
            <a:lvl1pPr marL="0" indent="0" algn="l">
              <a:buNone/>
              <a:defRPr sz="1400" baseline="0">
                <a:solidFill>
                  <a:schemeClr val="bg1"/>
                </a:solidFill>
                <a:latin typeface="Corbel" panose="020B0503020204020204" pitchFamily="34" charset="0"/>
                <a:cs typeface="Gotham Book"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AND IF THERE’S A SUBHEAD IT COULD GO HERE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38600" y="5341107"/>
            <a:ext cx="4978683" cy="1349539"/>
          </a:xfrm>
          <a:prstGeom prst="rect">
            <a:avLst/>
          </a:prstGeom>
        </p:spPr>
      </p:pic>
    </p:spTree>
    <p:extLst>
      <p:ext uri="{BB962C8B-B14F-4D97-AF65-F5344CB8AC3E}">
        <p14:creationId xmlns:p14="http://schemas.microsoft.com/office/powerpoint/2010/main" val="1896215310"/>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ngerine_Title and Content">
    <p:spTree>
      <p:nvGrpSpPr>
        <p:cNvPr id="1" name=""/>
        <p:cNvGrpSpPr/>
        <p:nvPr/>
      </p:nvGrpSpPr>
      <p:grpSpPr>
        <a:xfrm>
          <a:off x="0" y="0"/>
          <a:ext cx="0" cy="0"/>
          <a:chOff x="0" y="0"/>
          <a:chExt cx="0" cy="0"/>
        </a:xfrm>
      </p:grpSpPr>
      <p:sp>
        <p:nvSpPr>
          <p:cNvPr id="8" name="Rectangle 7"/>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023816" cy="6248400"/>
          </a:xfrm>
          <a:prstGeom prst="rect">
            <a:avLst/>
          </a:prstGeom>
        </p:spPr>
      </p:pic>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sp>
        <p:nvSpPr>
          <p:cNvPr id="2" name="Title 1"/>
          <p:cNvSpPr>
            <a:spLocks noGrp="1"/>
          </p:cNvSpPr>
          <p:nvPr>
            <p:ph type="title"/>
          </p:nvPr>
        </p:nvSpPr>
        <p:spPr>
          <a:xfrm>
            <a:off x="4419600" y="1219200"/>
            <a:ext cx="4267200" cy="1143000"/>
          </a:xfrm>
        </p:spPr>
        <p:txBody>
          <a:bodyPr anchor="b">
            <a:noAutofit/>
          </a:bodyPr>
          <a:lstStyle>
            <a:lvl1pPr algn="l">
              <a:defRPr sz="3600"/>
            </a:lvl1pPr>
          </a:lstStyle>
          <a:p>
            <a:r>
              <a:rPr lang="en-US" dirty="0"/>
              <a:t>Click to edit Master title style</a:t>
            </a:r>
          </a:p>
        </p:txBody>
      </p:sp>
      <p:sp>
        <p:nvSpPr>
          <p:cNvPr id="3" name="Content Placeholder 2"/>
          <p:cNvSpPr>
            <a:spLocks noGrp="1"/>
          </p:cNvSpPr>
          <p:nvPr>
            <p:ph idx="1"/>
          </p:nvPr>
        </p:nvSpPr>
        <p:spPr>
          <a:xfrm>
            <a:off x="4419600" y="2514599"/>
            <a:ext cx="4267200" cy="3124201"/>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cxnSp>
        <p:nvCxnSpPr>
          <p:cNvPr id="15" name="Straight Connector 14"/>
          <p:cNvCxnSpPr/>
          <p:nvPr userDrawn="1"/>
        </p:nvCxnSpPr>
        <p:spPr>
          <a:xfrm>
            <a:off x="0" y="6172200"/>
            <a:ext cx="9144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27" name="TextBox 26"/>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8"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9" name="TextBox 28"/>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3312518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ngerine-1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219200"/>
            <a:ext cx="7924800" cy="533400"/>
          </a:xfrm>
        </p:spPr>
        <p:txBody>
          <a:bodyPr anchor="b">
            <a:noAutofit/>
          </a:bodyPr>
          <a:lstStyle>
            <a:lvl1pPr algn="l">
              <a:defRPr sz="3200"/>
            </a:lvl1pPr>
          </a:lstStyle>
          <a:p>
            <a:r>
              <a:rPr lang="en-US" dirty="0"/>
              <a:t>Click to edit Master title style</a:t>
            </a:r>
          </a:p>
        </p:txBody>
      </p:sp>
      <p:sp>
        <p:nvSpPr>
          <p:cNvPr id="3" name="Content Placeholder 2"/>
          <p:cNvSpPr>
            <a:spLocks noGrp="1"/>
          </p:cNvSpPr>
          <p:nvPr>
            <p:ph idx="1"/>
          </p:nvPr>
        </p:nvSpPr>
        <p:spPr>
          <a:xfrm>
            <a:off x="5410200" y="1905000"/>
            <a:ext cx="3276600" cy="3733801"/>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0" y="6172200"/>
            <a:ext cx="9144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Picture Placeholder 4"/>
          <p:cNvSpPr>
            <a:spLocks noGrp="1"/>
          </p:cNvSpPr>
          <p:nvPr>
            <p:ph type="pic" sz="quarter" idx="11"/>
          </p:nvPr>
        </p:nvSpPr>
        <p:spPr>
          <a:xfrm>
            <a:off x="609600" y="1905000"/>
            <a:ext cx="4724400" cy="3733800"/>
          </a:xfrm>
        </p:spPr>
        <p:txBody>
          <a:bodyPr/>
          <a:lstStyle/>
          <a:p>
            <a:endParaRPr lang="en-US"/>
          </a:p>
        </p:txBody>
      </p:sp>
      <p:sp>
        <p:nvSpPr>
          <p:cNvPr id="18"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31" name="Rectangle 30"/>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TextBox 31"/>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34" name="TextBox 33"/>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35"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36" name="TextBox 35"/>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613010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ngerine-2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181600" y="1219200"/>
            <a:ext cx="3505200" cy="1143000"/>
          </a:xfrm>
        </p:spPr>
        <p:txBody>
          <a:bodyPr anchor="b">
            <a:noAutofit/>
          </a:bodyPr>
          <a:lstStyle>
            <a:lvl1pPr algn="l">
              <a:defRPr sz="3200"/>
            </a:lvl1pPr>
          </a:lstStyle>
          <a:p>
            <a:r>
              <a:rPr lang="en-US" dirty="0"/>
              <a:t>Click to edit Master title style</a:t>
            </a:r>
          </a:p>
        </p:txBody>
      </p:sp>
      <p:sp>
        <p:nvSpPr>
          <p:cNvPr id="3" name="Content Placeholder 2"/>
          <p:cNvSpPr>
            <a:spLocks noGrp="1"/>
          </p:cNvSpPr>
          <p:nvPr>
            <p:ph idx="1"/>
          </p:nvPr>
        </p:nvSpPr>
        <p:spPr>
          <a:xfrm>
            <a:off x="5181600" y="2362201"/>
            <a:ext cx="3505200" cy="32766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0" y="6172200"/>
            <a:ext cx="9144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Picture Placeholder 4"/>
          <p:cNvSpPr>
            <a:spLocks noGrp="1"/>
          </p:cNvSpPr>
          <p:nvPr>
            <p:ph type="pic" sz="quarter" idx="11"/>
          </p:nvPr>
        </p:nvSpPr>
        <p:spPr>
          <a:xfrm>
            <a:off x="457200" y="1219200"/>
            <a:ext cx="4495800" cy="4419600"/>
          </a:xfrm>
        </p:spPr>
        <p:txBody>
          <a:bodyPr/>
          <a:lstStyle/>
          <a:p>
            <a:endParaRPr lang="en-US"/>
          </a:p>
        </p:txBody>
      </p:sp>
      <p:sp>
        <p:nvSpPr>
          <p:cNvPr id="18"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25" name="Rectangle 24"/>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8" name="TextBox 27"/>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9"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30" name="TextBox 29"/>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3537692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ngerine-3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219200"/>
            <a:ext cx="7924800" cy="533400"/>
          </a:xfrm>
        </p:spPr>
        <p:txBody>
          <a:bodyPr anchor="b">
            <a:noAutofit/>
          </a:bodyPr>
          <a:lstStyle>
            <a:lvl1pPr algn="ctr">
              <a:defRPr sz="3200"/>
            </a:lvl1pPr>
          </a:lstStyle>
          <a:p>
            <a:r>
              <a:rPr lang="en-US" dirty="0"/>
              <a:t>Click to edit Master title style</a:t>
            </a:r>
          </a:p>
        </p:txBody>
      </p:sp>
      <p:sp>
        <p:nvSpPr>
          <p:cNvPr id="3" name="Content Placeholder 2"/>
          <p:cNvSpPr>
            <a:spLocks noGrp="1"/>
          </p:cNvSpPr>
          <p:nvPr>
            <p:ph idx="1"/>
          </p:nvPr>
        </p:nvSpPr>
        <p:spPr>
          <a:xfrm>
            <a:off x="1752600" y="1905000"/>
            <a:ext cx="5638800" cy="3733801"/>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0" y="6172200"/>
            <a:ext cx="9144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19" name="Rectangle 18"/>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4" name="TextBox 23"/>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5"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6" name="TextBox 25"/>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2396952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ngerine-4_Title Only">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Connector 14"/>
          <p:cNvCxnSpPr/>
          <p:nvPr userDrawn="1"/>
        </p:nvCxnSpPr>
        <p:spPr>
          <a:xfrm>
            <a:off x="0" y="6172200"/>
            <a:ext cx="9144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19" name="Rectangle 18"/>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4" name="TextBox 23"/>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5"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6" name="TextBox 25"/>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sp>
        <p:nvSpPr>
          <p:cNvPr id="16" name="Title 1"/>
          <p:cNvSpPr>
            <a:spLocks noGrp="1"/>
          </p:cNvSpPr>
          <p:nvPr>
            <p:ph type="title"/>
          </p:nvPr>
        </p:nvSpPr>
        <p:spPr>
          <a:xfrm>
            <a:off x="347472" y="457200"/>
            <a:ext cx="7924800" cy="533400"/>
          </a:xfrm>
        </p:spPr>
        <p:txBody>
          <a:bodyPr anchor="b">
            <a:noAutofit/>
          </a:bodyPr>
          <a:lstStyle>
            <a:lvl1pPr algn="l">
              <a:defRPr sz="3200"/>
            </a:lvl1pPr>
          </a:lstStyle>
          <a:p>
            <a:r>
              <a:rPr lang="en-US" dirty="0"/>
              <a:t>Click to edit Master title style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4174227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ngerine-5">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Connector 14"/>
          <p:cNvCxnSpPr/>
          <p:nvPr userDrawn="1"/>
        </p:nvCxnSpPr>
        <p:spPr>
          <a:xfrm>
            <a:off x="0" y="6172200"/>
            <a:ext cx="9144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19" name="Rectangle 18"/>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4" name="TextBox 23"/>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5"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6" name="TextBox 25"/>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2630047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ky_Section Header">
    <p:spTree>
      <p:nvGrpSpPr>
        <p:cNvPr id="1" name=""/>
        <p:cNvGrpSpPr/>
        <p:nvPr/>
      </p:nvGrpSpPr>
      <p:grpSpPr>
        <a:xfrm>
          <a:off x="0" y="0"/>
          <a:ext cx="0" cy="0"/>
          <a:chOff x="0" y="0"/>
          <a:chExt cx="0" cy="0"/>
        </a:xfrm>
      </p:grpSpPr>
      <p:sp>
        <p:nvSpPr>
          <p:cNvPr id="7" name="Rectangle 6"/>
          <p:cNvSpPr/>
          <p:nvPr userDrawn="1"/>
        </p:nvSpPr>
        <p:spPr>
          <a:xfrm>
            <a:off x="-2178" y="-1"/>
            <a:ext cx="9144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4023817" cy="6248400"/>
          </a:xfrm>
          <a:prstGeom prst="rect">
            <a:avLst/>
          </a:prstGeom>
        </p:spPr>
      </p:pic>
      <p:sp>
        <p:nvSpPr>
          <p:cNvPr id="2" name="Title 1"/>
          <p:cNvSpPr>
            <a:spLocks noGrp="1"/>
          </p:cNvSpPr>
          <p:nvPr>
            <p:ph type="title"/>
          </p:nvPr>
        </p:nvSpPr>
        <p:spPr>
          <a:xfrm>
            <a:off x="4023816" y="2057400"/>
            <a:ext cx="4891584" cy="1828800"/>
          </a:xfrm>
        </p:spPr>
        <p:txBody>
          <a:bodyPr anchor="ctr"/>
          <a:lstStyle>
            <a:lvl1pPr algn="l">
              <a:defRPr sz="4000" b="0" cap="all">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13189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ky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023816" cy="6248400"/>
          </a:xfrm>
          <a:prstGeom prst="rect">
            <a:avLst/>
          </a:prstGeom>
        </p:spPr>
      </p:pic>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419600" y="1219200"/>
            <a:ext cx="4267200" cy="1143000"/>
          </a:xfrm>
        </p:spPr>
        <p:txBody>
          <a:bodyPr anchor="b">
            <a:noAutofit/>
          </a:bodyPr>
          <a:lstStyle>
            <a:lvl1pPr algn="l">
              <a:defRPr sz="3600"/>
            </a:lvl1pPr>
          </a:lstStyle>
          <a:p>
            <a:r>
              <a:rPr lang="en-US" dirty="0"/>
              <a:t>Click to edit Master title style</a:t>
            </a:r>
          </a:p>
        </p:txBody>
      </p:sp>
      <p:sp>
        <p:nvSpPr>
          <p:cNvPr id="3" name="Content Placeholder 2"/>
          <p:cNvSpPr>
            <a:spLocks noGrp="1"/>
          </p:cNvSpPr>
          <p:nvPr>
            <p:ph idx="1"/>
          </p:nvPr>
        </p:nvSpPr>
        <p:spPr>
          <a:xfrm>
            <a:off x="4419600" y="2514599"/>
            <a:ext cx="4267200" cy="3124201"/>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0" y="617220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17" name="Rectangle 16"/>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0" name="TextBox 19"/>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1"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4" name="TextBox 23"/>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3547905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ky-1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219200"/>
            <a:ext cx="7924800" cy="533400"/>
          </a:xfrm>
        </p:spPr>
        <p:txBody>
          <a:bodyPr anchor="b">
            <a:noAutofit/>
          </a:bodyPr>
          <a:lstStyle>
            <a:lvl1pPr algn="l">
              <a:defRPr sz="3200"/>
            </a:lvl1pPr>
          </a:lstStyle>
          <a:p>
            <a:r>
              <a:rPr lang="en-US" dirty="0"/>
              <a:t>Click to edit Master title style</a:t>
            </a:r>
          </a:p>
        </p:txBody>
      </p:sp>
      <p:sp>
        <p:nvSpPr>
          <p:cNvPr id="3" name="Content Placeholder 2"/>
          <p:cNvSpPr>
            <a:spLocks noGrp="1"/>
          </p:cNvSpPr>
          <p:nvPr>
            <p:ph idx="1"/>
          </p:nvPr>
        </p:nvSpPr>
        <p:spPr>
          <a:xfrm>
            <a:off x="5410200" y="1905000"/>
            <a:ext cx="3276600" cy="3733801"/>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609600" y="1905000"/>
            <a:ext cx="4724400" cy="3733800"/>
          </a:xfrm>
        </p:spPr>
        <p:txBody>
          <a:bodyPr/>
          <a:lstStyle/>
          <a:p>
            <a:endParaRPr lang="en-US"/>
          </a:p>
        </p:txBody>
      </p:sp>
      <p:sp>
        <p:nvSpPr>
          <p:cNvPr id="18"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6" name="Straight Connector 15"/>
          <p:cNvCxnSpPr/>
          <p:nvPr userDrawn="1"/>
        </p:nvCxnSpPr>
        <p:spPr>
          <a:xfrm>
            <a:off x="0" y="617220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3" name="TextBox 22"/>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7"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8" name="TextBox 27"/>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2546282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ky-2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181600" y="1219200"/>
            <a:ext cx="3505200" cy="1143000"/>
          </a:xfrm>
        </p:spPr>
        <p:txBody>
          <a:bodyPr anchor="b">
            <a:noAutofit/>
          </a:bodyPr>
          <a:lstStyle>
            <a:lvl1pPr algn="l">
              <a:defRPr sz="3200"/>
            </a:lvl1pPr>
          </a:lstStyle>
          <a:p>
            <a:r>
              <a:rPr lang="en-US" dirty="0"/>
              <a:t>Click to edit Master title style</a:t>
            </a:r>
          </a:p>
        </p:txBody>
      </p:sp>
      <p:sp>
        <p:nvSpPr>
          <p:cNvPr id="3" name="Content Placeholder 2"/>
          <p:cNvSpPr>
            <a:spLocks noGrp="1"/>
          </p:cNvSpPr>
          <p:nvPr>
            <p:ph idx="1"/>
          </p:nvPr>
        </p:nvSpPr>
        <p:spPr>
          <a:xfrm>
            <a:off x="5181600" y="2362201"/>
            <a:ext cx="3505200" cy="32766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457200" y="1219200"/>
            <a:ext cx="4495800" cy="4419600"/>
          </a:xfrm>
        </p:spPr>
        <p:txBody>
          <a:bodyPr/>
          <a:lstStyle/>
          <a:p>
            <a:endParaRPr lang="en-US"/>
          </a:p>
        </p:txBody>
      </p:sp>
      <p:sp>
        <p:nvSpPr>
          <p:cNvPr id="18"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6" name="Straight Connector 15"/>
          <p:cNvCxnSpPr/>
          <p:nvPr userDrawn="1"/>
        </p:nvCxnSpPr>
        <p:spPr>
          <a:xfrm>
            <a:off x="0" y="617220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6" name="TextBox 25"/>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7"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8" name="TextBox 27"/>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985572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ky_Title Slide">
    <p:spTree>
      <p:nvGrpSpPr>
        <p:cNvPr id="1" name=""/>
        <p:cNvGrpSpPr/>
        <p:nvPr/>
      </p:nvGrpSpPr>
      <p:grpSpPr>
        <a:xfrm>
          <a:off x="0" y="0"/>
          <a:ext cx="0" cy="0"/>
          <a:chOff x="0" y="0"/>
          <a:chExt cx="0" cy="0"/>
        </a:xfrm>
      </p:grpSpPr>
      <p:sp>
        <p:nvSpPr>
          <p:cNvPr id="8" name="Rectangle 7"/>
          <p:cNvSpPr/>
          <p:nvPr userDrawn="1"/>
        </p:nvSpPr>
        <p:spPr>
          <a:xfrm>
            <a:off x="-1" y="-1"/>
            <a:ext cx="9144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4023817" cy="6248400"/>
          </a:xfrm>
          <a:prstGeom prst="rect">
            <a:avLst/>
          </a:prstGeom>
        </p:spPr>
      </p:pic>
      <p:sp>
        <p:nvSpPr>
          <p:cNvPr id="13" name="Title 1"/>
          <p:cNvSpPr>
            <a:spLocks noGrp="1"/>
          </p:cNvSpPr>
          <p:nvPr>
            <p:ph type="ctrTitle" hasCustomPrompt="1"/>
          </p:nvPr>
        </p:nvSpPr>
        <p:spPr>
          <a:xfrm>
            <a:off x="4191000" y="1295400"/>
            <a:ext cx="4419600" cy="1619251"/>
          </a:xfrm>
        </p:spPr>
        <p:txBody>
          <a:bodyPr anchor="b">
            <a:normAutofit/>
          </a:bodyPr>
          <a:lstStyle>
            <a:lvl1pPr algn="l">
              <a:defRPr sz="3200">
                <a:solidFill>
                  <a:schemeClr val="bg1"/>
                </a:solidFill>
                <a:latin typeface="Corbel" panose="020B0503020204020204" pitchFamily="34" charset="0"/>
                <a:cs typeface="Gotham Book" pitchFamily="50" charset="0"/>
              </a:defRPr>
            </a:lvl1pPr>
          </a:lstStyle>
          <a:p>
            <a:r>
              <a:rPr lang="en-US" dirty="0"/>
              <a:t>Title of PowerPoint document for FCG TLC will go here</a:t>
            </a:r>
          </a:p>
        </p:txBody>
      </p:sp>
      <p:sp>
        <p:nvSpPr>
          <p:cNvPr id="14" name="Subtitle 2"/>
          <p:cNvSpPr>
            <a:spLocks noGrp="1"/>
          </p:cNvSpPr>
          <p:nvPr>
            <p:ph type="subTitle" idx="1" hasCustomPrompt="1"/>
          </p:nvPr>
        </p:nvSpPr>
        <p:spPr>
          <a:xfrm>
            <a:off x="4190999" y="3124200"/>
            <a:ext cx="4724401" cy="762000"/>
          </a:xfrm>
        </p:spPr>
        <p:txBody>
          <a:bodyPr>
            <a:noAutofit/>
          </a:bodyPr>
          <a:lstStyle>
            <a:lvl1pPr marL="0" indent="0" algn="l">
              <a:buNone/>
              <a:defRPr sz="1400" baseline="0">
                <a:solidFill>
                  <a:schemeClr val="bg1"/>
                </a:solidFill>
                <a:latin typeface="Corbel" panose="020B0503020204020204" pitchFamily="34" charset="0"/>
                <a:cs typeface="Gotham Book"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AND IF THERE’S A SUBHEAD IT COULD GO HERE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38600" y="5261561"/>
            <a:ext cx="4978683" cy="150863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t="60362"/>
          <a:stretch/>
        </p:blipFill>
        <p:spPr>
          <a:xfrm>
            <a:off x="4038600" y="6172201"/>
            <a:ext cx="4978683" cy="597992"/>
          </a:xfrm>
          <a:prstGeom prst="rect">
            <a:avLst/>
          </a:prstGeom>
        </p:spPr>
      </p:pic>
    </p:spTree>
    <p:extLst>
      <p:ext uri="{BB962C8B-B14F-4D97-AF65-F5344CB8AC3E}">
        <p14:creationId xmlns:p14="http://schemas.microsoft.com/office/powerpoint/2010/main" val="3927546363"/>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ky-3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219200"/>
            <a:ext cx="7924800" cy="533400"/>
          </a:xfrm>
        </p:spPr>
        <p:txBody>
          <a:bodyPr anchor="b">
            <a:noAutofit/>
          </a:bodyPr>
          <a:lstStyle>
            <a:lvl1pPr algn="ctr">
              <a:defRPr sz="3200"/>
            </a:lvl1pPr>
          </a:lstStyle>
          <a:p>
            <a:r>
              <a:rPr lang="en-US" dirty="0"/>
              <a:t>Click to edit Master title style</a:t>
            </a:r>
          </a:p>
        </p:txBody>
      </p:sp>
      <p:sp>
        <p:nvSpPr>
          <p:cNvPr id="3" name="Content Placeholder 2"/>
          <p:cNvSpPr>
            <a:spLocks noGrp="1"/>
          </p:cNvSpPr>
          <p:nvPr>
            <p:ph idx="1"/>
          </p:nvPr>
        </p:nvSpPr>
        <p:spPr>
          <a:xfrm>
            <a:off x="1752600" y="1905000"/>
            <a:ext cx="5638800" cy="3733801"/>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8" name="Straight Connector 17"/>
          <p:cNvCxnSpPr/>
          <p:nvPr userDrawn="1"/>
        </p:nvCxnSpPr>
        <p:spPr>
          <a:xfrm>
            <a:off x="0" y="617220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5" name="TextBox 24"/>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6"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7" name="TextBox 26"/>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2003499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ky-4_Title Only">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8" name="Straight Connector 17"/>
          <p:cNvCxnSpPr/>
          <p:nvPr userDrawn="1"/>
        </p:nvCxnSpPr>
        <p:spPr>
          <a:xfrm>
            <a:off x="0" y="617220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5" name="TextBox 24"/>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6"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7" name="TextBox 26"/>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sp>
        <p:nvSpPr>
          <p:cNvPr id="15" name="Title 1"/>
          <p:cNvSpPr>
            <a:spLocks noGrp="1"/>
          </p:cNvSpPr>
          <p:nvPr>
            <p:ph type="title"/>
          </p:nvPr>
        </p:nvSpPr>
        <p:spPr>
          <a:xfrm>
            <a:off x="347472" y="457200"/>
            <a:ext cx="7924800" cy="533400"/>
          </a:xfrm>
        </p:spPr>
        <p:txBody>
          <a:bodyPr anchor="b">
            <a:noAutofit/>
          </a:bodyPr>
          <a:lstStyle>
            <a:lvl1pPr algn="l">
              <a:defRPr sz="3200"/>
            </a:lvl1pPr>
          </a:lstStyle>
          <a:p>
            <a:r>
              <a:rPr lang="en-US" dirty="0"/>
              <a:t>Click to edit Master title style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2279197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ky-5">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8" name="Straight Connector 17"/>
          <p:cNvCxnSpPr/>
          <p:nvPr userDrawn="1"/>
        </p:nvCxnSpPr>
        <p:spPr>
          <a:xfrm>
            <a:off x="0" y="6172200"/>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5" name="TextBox 24"/>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6"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7" name="TextBox 26"/>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115593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age_Section Header">
    <p:spTree>
      <p:nvGrpSpPr>
        <p:cNvPr id="1" name=""/>
        <p:cNvGrpSpPr/>
        <p:nvPr/>
      </p:nvGrpSpPr>
      <p:grpSpPr>
        <a:xfrm>
          <a:off x="0" y="0"/>
          <a:ext cx="0" cy="0"/>
          <a:chOff x="0" y="0"/>
          <a:chExt cx="0" cy="0"/>
        </a:xfrm>
      </p:grpSpPr>
      <p:sp>
        <p:nvSpPr>
          <p:cNvPr id="7" name="Rectangle 6"/>
          <p:cNvSpPr/>
          <p:nvPr userDrawn="1"/>
        </p:nvSpPr>
        <p:spPr>
          <a:xfrm>
            <a:off x="-2178" y="-1"/>
            <a:ext cx="914400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4023817" cy="6248400"/>
          </a:xfrm>
          <a:prstGeom prst="rect">
            <a:avLst/>
          </a:prstGeom>
        </p:spPr>
      </p:pic>
      <p:sp>
        <p:nvSpPr>
          <p:cNvPr id="2" name="Title 1"/>
          <p:cNvSpPr>
            <a:spLocks noGrp="1"/>
          </p:cNvSpPr>
          <p:nvPr>
            <p:ph type="title"/>
          </p:nvPr>
        </p:nvSpPr>
        <p:spPr>
          <a:xfrm>
            <a:off x="4023816" y="2057400"/>
            <a:ext cx="4891584" cy="1828800"/>
          </a:xfrm>
        </p:spPr>
        <p:txBody>
          <a:bodyPr anchor="ctr"/>
          <a:lstStyle>
            <a:lvl1pPr algn="l">
              <a:defRPr sz="4000" b="0" cap="all">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99932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age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023816" cy="6248400"/>
          </a:xfrm>
          <a:prstGeom prst="rect">
            <a:avLst/>
          </a:prstGeom>
        </p:spPr>
      </p:pic>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419600" y="1219200"/>
            <a:ext cx="4267200" cy="1143000"/>
          </a:xfrm>
        </p:spPr>
        <p:txBody>
          <a:bodyPr anchor="b">
            <a:noAutofit/>
          </a:bodyPr>
          <a:lstStyle>
            <a:lvl1pPr algn="l">
              <a:defRPr sz="3600"/>
            </a:lvl1pPr>
          </a:lstStyle>
          <a:p>
            <a:r>
              <a:rPr lang="en-US" dirty="0"/>
              <a:t>Click to edit Master title style</a:t>
            </a:r>
          </a:p>
        </p:txBody>
      </p:sp>
      <p:sp>
        <p:nvSpPr>
          <p:cNvPr id="3" name="Content Placeholder 2"/>
          <p:cNvSpPr>
            <a:spLocks noGrp="1"/>
          </p:cNvSpPr>
          <p:nvPr>
            <p:ph idx="1"/>
          </p:nvPr>
        </p:nvSpPr>
        <p:spPr>
          <a:xfrm>
            <a:off x="4419600" y="2514599"/>
            <a:ext cx="4267200" cy="3124201"/>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0" y="6172200"/>
            <a:ext cx="91440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17" name="Rectangle 16"/>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0" name="TextBox 19"/>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1"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4" name="TextBox 23"/>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3472027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ge-1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219200"/>
            <a:ext cx="7924800" cy="533400"/>
          </a:xfrm>
        </p:spPr>
        <p:txBody>
          <a:bodyPr anchor="b">
            <a:noAutofit/>
          </a:bodyPr>
          <a:lstStyle>
            <a:lvl1pPr algn="l">
              <a:defRPr sz="3200"/>
            </a:lvl1pPr>
          </a:lstStyle>
          <a:p>
            <a:r>
              <a:rPr lang="en-US" dirty="0"/>
              <a:t>Click to edit Master title style</a:t>
            </a:r>
          </a:p>
        </p:txBody>
      </p:sp>
      <p:sp>
        <p:nvSpPr>
          <p:cNvPr id="3" name="Content Placeholder 2"/>
          <p:cNvSpPr>
            <a:spLocks noGrp="1"/>
          </p:cNvSpPr>
          <p:nvPr>
            <p:ph idx="1"/>
          </p:nvPr>
        </p:nvSpPr>
        <p:spPr>
          <a:xfrm>
            <a:off x="5410200" y="1905000"/>
            <a:ext cx="3276600" cy="3733801"/>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609600" y="1905000"/>
            <a:ext cx="4724400" cy="3733800"/>
          </a:xfrm>
        </p:spPr>
        <p:txBody>
          <a:bodyPr/>
          <a:lstStyle/>
          <a:p>
            <a:endParaRPr lang="en-US"/>
          </a:p>
        </p:txBody>
      </p:sp>
      <p:sp>
        <p:nvSpPr>
          <p:cNvPr id="18"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5" name="Straight Connector 14"/>
          <p:cNvCxnSpPr/>
          <p:nvPr userDrawn="1"/>
        </p:nvCxnSpPr>
        <p:spPr>
          <a:xfrm>
            <a:off x="0" y="6172200"/>
            <a:ext cx="91440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3" name="TextBox 22"/>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7"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8" name="TextBox 27"/>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1895605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ge-2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181600" y="1219200"/>
            <a:ext cx="3505200" cy="1143000"/>
          </a:xfrm>
        </p:spPr>
        <p:txBody>
          <a:bodyPr anchor="b">
            <a:noAutofit/>
          </a:bodyPr>
          <a:lstStyle>
            <a:lvl1pPr algn="l">
              <a:defRPr sz="3200"/>
            </a:lvl1pPr>
          </a:lstStyle>
          <a:p>
            <a:r>
              <a:rPr lang="en-US" dirty="0"/>
              <a:t>Click to edit Master title style</a:t>
            </a:r>
          </a:p>
        </p:txBody>
      </p:sp>
      <p:sp>
        <p:nvSpPr>
          <p:cNvPr id="3" name="Content Placeholder 2"/>
          <p:cNvSpPr>
            <a:spLocks noGrp="1"/>
          </p:cNvSpPr>
          <p:nvPr>
            <p:ph idx="1"/>
          </p:nvPr>
        </p:nvSpPr>
        <p:spPr>
          <a:xfrm>
            <a:off x="5181600" y="2362201"/>
            <a:ext cx="3505200" cy="32766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457200" y="1219200"/>
            <a:ext cx="4495800" cy="4419600"/>
          </a:xfrm>
        </p:spPr>
        <p:txBody>
          <a:bodyPr/>
          <a:lstStyle/>
          <a:p>
            <a:endParaRPr lang="en-US"/>
          </a:p>
        </p:txBody>
      </p:sp>
      <p:sp>
        <p:nvSpPr>
          <p:cNvPr id="18"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5" name="Straight Connector 14"/>
          <p:cNvCxnSpPr/>
          <p:nvPr userDrawn="1"/>
        </p:nvCxnSpPr>
        <p:spPr>
          <a:xfrm>
            <a:off x="0" y="6172200"/>
            <a:ext cx="91440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Rectangle 28"/>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Box 29"/>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32" name="TextBox 31"/>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33"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34" name="TextBox 33"/>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2137412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age-3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219200"/>
            <a:ext cx="7924800" cy="533400"/>
          </a:xfrm>
        </p:spPr>
        <p:txBody>
          <a:bodyPr anchor="b">
            <a:noAutofit/>
          </a:bodyPr>
          <a:lstStyle>
            <a:lvl1pPr algn="ctr">
              <a:defRPr sz="3200"/>
            </a:lvl1pPr>
          </a:lstStyle>
          <a:p>
            <a:r>
              <a:rPr lang="en-US" dirty="0"/>
              <a:t>Click to edit Master title style</a:t>
            </a:r>
          </a:p>
        </p:txBody>
      </p:sp>
      <p:sp>
        <p:nvSpPr>
          <p:cNvPr id="3" name="Content Placeholder 2"/>
          <p:cNvSpPr>
            <a:spLocks noGrp="1"/>
          </p:cNvSpPr>
          <p:nvPr>
            <p:ph idx="1"/>
          </p:nvPr>
        </p:nvSpPr>
        <p:spPr>
          <a:xfrm>
            <a:off x="1752600" y="1905000"/>
            <a:ext cx="5638800" cy="3733801"/>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5" name="Straight Connector 14"/>
          <p:cNvCxnSpPr/>
          <p:nvPr userDrawn="1"/>
        </p:nvCxnSpPr>
        <p:spPr>
          <a:xfrm>
            <a:off x="0" y="6172200"/>
            <a:ext cx="91440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Rectangle 22"/>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6" name="TextBox 25"/>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7"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8" name="TextBox 27"/>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28708382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age-4_Title Only">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5" name="Straight Connector 14"/>
          <p:cNvCxnSpPr/>
          <p:nvPr userDrawn="1"/>
        </p:nvCxnSpPr>
        <p:spPr>
          <a:xfrm>
            <a:off x="0" y="6172200"/>
            <a:ext cx="91440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Rectangle 22"/>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6" name="TextBox 25"/>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7"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8" name="TextBox 27"/>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sp>
        <p:nvSpPr>
          <p:cNvPr id="16" name="Title 1"/>
          <p:cNvSpPr>
            <a:spLocks noGrp="1"/>
          </p:cNvSpPr>
          <p:nvPr>
            <p:ph type="title"/>
          </p:nvPr>
        </p:nvSpPr>
        <p:spPr>
          <a:xfrm>
            <a:off x="347472" y="457200"/>
            <a:ext cx="7924800" cy="533400"/>
          </a:xfrm>
        </p:spPr>
        <p:txBody>
          <a:bodyPr anchor="b">
            <a:noAutofit/>
          </a:bodyPr>
          <a:lstStyle>
            <a:lvl1pPr algn="l">
              <a:defRPr sz="3200"/>
            </a:lvl1pPr>
          </a:lstStyle>
          <a:p>
            <a:r>
              <a:rPr lang="en-US" dirty="0"/>
              <a:t>Click to edit Master title style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3847039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age-5">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5" name="Straight Connector 14"/>
          <p:cNvCxnSpPr/>
          <p:nvPr userDrawn="1"/>
        </p:nvCxnSpPr>
        <p:spPr>
          <a:xfrm>
            <a:off x="0" y="6172200"/>
            <a:ext cx="91440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Rectangle 22"/>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6" name="TextBox 25"/>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7"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8" name="TextBox 27"/>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3131272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ge_Title Slide">
    <p:spTree>
      <p:nvGrpSpPr>
        <p:cNvPr id="1" name=""/>
        <p:cNvGrpSpPr/>
        <p:nvPr/>
      </p:nvGrpSpPr>
      <p:grpSpPr>
        <a:xfrm>
          <a:off x="0" y="0"/>
          <a:ext cx="0" cy="0"/>
          <a:chOff x="0" y="0"/>
          <a:chExt cx="0" cy="0"/>
        </a:xfrm>
      </p:grpSpPr>
      <p:sp>
        <p:nvSpPr>
          <p:cNvPr id="8" name="Rectangle 7"/>
          <p:cNvSpPr/>
          <p:nvPr userDrawn="1"/>
        </p:nvSpPr>
        <p:spPr>
          <a:xfrm>
            <a:off x="-1" y="-1"/>
            <a:ext cx="914400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4023817" cy="6248400"/>
          </a:xfrm>
          <a:prstGeom prst="rect">
            <a:avLst/>
          </a:prstGeom>
        </p:spPr>
      </p:pic>
      <p:sp>
        <p:nvSpPr>
          <p:cNvPr id="13" name="Title 1"/>
          <p:cNvSpPr>
            <a:spLocks noGrp="1"/>
          </p:cNvSpPr>
          <p:nvPr>
            <p:ph type="ctrTitle" hasCustomPrompt="1"/>
          </p:nvPr>
        </p:nvSpPr>
        <p:spPr>
          <a:xfrm>
            <a:off x="4191000" y="1295400"/>
            <a:ext cx="4419600" cy="1619251"/>
          </a:xfrm>
        </p:spPr>
        <p:txBody>
          <a:bodyPr anchor="b">
            <a:normAutofit/>
          </a:bodyPr>
          <a:lstStyle>
            <a:lvl1pPr algn="l">
              <a:defRPr sz="3200">
                <a:solidFill>
                  <a:schemeClr val="bg1"/>
                </a:solidFill>
                <a:latin typeface="Corbel" panose="020B0503020204020204" pitchFamily="34" charset="0"/>
                <a:cs typeface="Gotham Book" pitchFamily="50" charset="0"/>
              </a:defRPr>
            </a:lvl1pPr>
          </a:lstStyle>
          <a:p>
            <a:r>
              <a:rPr lang="en-US" dirty="0"/>
              <a:t>Title of PowerPoint document for FCG TLC will go here</a:t>
            </a:r>
          </a:p>
        </p:txBody>
      </p:sp>
      <p:sp>
        <p:nvSpPr>
          <p:cNvPr id="14" name="Subtitle 2"/>
          <p:cNvSpPr>
            <a:spLocks noGrp="1"/>
          </p:cNvSpPr>
          <p:nvPr>
            <p:ph type="subTitle" idx="1" hasCustomPrompt="1"/>
          </p:nvPr>
        </p:nvSpPr>
        <p:spPr>
          <a:xfrm>
            <a:off x="4190999" y="3124200"/>
            <a:ext cx="4724401" cy="762000"/>
          </a:xfrm>
        </p:spPr>
        <p:txBody>
          <a:bodyPr>
            <a:noAutofit/>
          </a:bodyPr>
          <a:lstStyle>
            <a:lvl1pPr marL="0" indent="0" algn="l">
              <a:buNone/>
              <a:defRPr sz="1400" baseline="0">
                <a:solidFill>
                  <a:schemeClr val="bg1"/>
                </a:solidFill>
                <a:latin typeface="Corbel" panose="020B0503020204020204" pitchFamily="34" charset="0"/>
                <a:cs typeface="Gotham Book"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AND IF THERE’S A SUBHEAD IT COULD GO HERE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38600" y="5261561"/>
            <a:ext cx="4978683" cy="150863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t="60362"/>
          <a:stretch/>
        </p:blipFill>
        <p:spPr>
          <a:xfrm>
            <a:off x="4038600" y="6172201"/>
            <a:ext cx="4978683" cy="597992"/>
          </a:xfrm>
          <a:prstGeom prst="rect">
            <a:avLst/>
          </a:prstGeom>
        </p:spPr>
      </p:pic>
    </p:spTree>
    <p:extLst>
      <p:ext uri="{BB962C8B-B14F-4D97-AF65-F5344CB8AC3E}">
        <p14:creationId xmlns:p14="http://schemas.microsoft.com/office/powerpoint/2010/main" val="3623900510"/>
      </p:ext>
    </p:extLst>
  </p:cSld>
  <p:clrMapOvr>
    <a:masterClrMapping/>
  </p:clrMapOvr>
  <p:hf sldNum="0"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ranberry_Section Header">
    <p:spTree>
      <p:nvGrpSpPr>
        <p:cNvPr id="1" name=""/>
        <p:cNvGrpSpPr/>
        <p:nvPr/>
      </p:nvGrpSpPr>
      <p:grpSpPr>
        <a:xfrm>
          <a:off x="0" y="0"/>
          <a:ext cx="0" cy="0"/>
          <a:chOff x="0" y="0"/>
          <a:chExt cx="0" cy="0"/>
        </a:xfrm>
      </p:grpSpPr>
      <p:sp>
        <p:nvSpPr>
          <p:cNvPr id="7" name="Rectangle 6"/>
          <p:cNvSpPr/>
          <p:nvPr userDrawn="1"/>
        </p:nvSpPr>
        <p:spPr>
          <a:xfrm>
            <a:off x="-2178" y="-1"/>
            <a:ext cx="914400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4023817" cy="6248400"/>
          </a:xfrm>
          <a:prstGeom prst="rect">
            <a:avLst/>
          </a:prstGeom>
        </p:spPr>
      </p:pic>
      <p:sp>
        <p:nvSpPr>
          <p:cNvPr id="2" name="Title 1"/>
          <p:cNvSpPr>
            <a:spLocks noGrp="1"/>
          </p:cNvSpPr>
          <p:nvPr>
            <p:ph type="title"/>
          </p:nvPr>
        </p:nvSpPr>
        <p:spPr>
          <a:xfrm>
            <a:off x="4023816" y="2057400"/>
            <a:ext cx="4891584" cy="1828800"/>
          </a:xfrm>
        </p:spPr>
        <p:txBody>
          <a:bodyPr anchor="ctr"/>
          <a:lstStyle>
            <a:lvl1pPr algn="l">
              <a:defRPr sz="4000" b="0" cap="all">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08574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ranberry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023816" cy="6248400"/>
          </a:xfrm>
          <a:prstGeom prst="rect">
            <a:avLst/>
          </a:prstGeom>
        </p:spPr>
      </p:pic>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419600" y="1219200"/>
            <a:ext cx="4267200" cy="1143000"/>
          </a:xfrm>
        </p:spPr>
        <p:txBody>
          <a:bodyPr anchor="b">
            <a:noAutofit/>
          </a:bodyPr>
          <a:lstStyle>
            <a:lvl1pPr algn="l">
              <a:defRPr sz="3600"/>
            </a:lvl1pPr>
          </a:lstStyle>
          <a:p>
            <a:r>
              <a:rPr lang="en-US" dirty="0"/>
              <a:t>Click to edit Master title style</a:t>
            </a:r>
          </a:p>
        </p:txBody>
      </p:sp>
      <p:sp>
        <p:nvSpPr>
          <p:cNvPr id="3" name="Content Placeholder 2"/>
          <p:cNvSpPr>
            <a:spLocks noGrp="1"/>
          </p:cNvSpPr>
          <p:nvPr>
            <p:ph idx="1"/>
          </p:nvPr>
        </p:nvSpPr>
        <p:spPr>
          <a:xfrm>
            <a:off x="4419600" y="2514599"/>
            <a:ext cx="4267200" cy="3124201"/>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0" y="6172200"/>
            <a:ext cx="9144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18" name="Rectangle 17"/>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1" name="TextBox 20"/>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4"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5" name="TextBox 24"/>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3421019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ranberry-1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219200"/>
            <a:ext cx="7924800" cy="533400"/>
          </a:xfrm>
        </p:spPr>
        <p:txBody>
          <a:bodyPr anchor="b">
            <a:noAutofit/>
          </a:bodyPr>
          <a:lstStyle>
            <a:lvl1pPr algn="l">
              <a:defRPr sz="3200"/>
            </a:lvl1pPr>
          </a:lstStyle>
          <a:p>
            <a:r>
              <a:rPr lang="en-US" dirty="0"/>
              <a:t>Click to edit Master title style</a:t>
            </a:r>
          </a:p>
        </p:txBody>
      </p:sp>
      <p:sp>
        <p:nvSpPr>
          <p:cNvPr id="3" name="Content Placeholder 2"/>
          <p:cNvSpPr>
            <a:spLocks noGrp="1"/>
          </p:cNvSpPr>
          <p:nvPr>
            <p:ph idx="1"/>
          </p:nvPr>
        </p:nvSpPr>
        <p:spPr>
          <a:xfrm>
            <a:off x="5410200" y="1905000"/>
            <a:ext cx="3276600" cy="3733801"/>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609600" y="1905000"/>
            <a:ext cx="4724400" cy="3733800"/>
          </a:xfrm>
        </p:spPr>
        <p:txBody>
          <a:bodyPr/>
          <a:lstStyle/>
          <a:p>
            <a:endParaRPr lang="en-US"/>
          </a:p>
        </p:txBody>
      </p:sp>
      <p:sp>
        <p:nvSpPr>
          <p:cNvPr id="18"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6" name="Straight Connector 15"/>
          <p:cNvCxnSpPr/>
          <p:nvPr userDrawn="1"/>
        </p:nvCxnSpPr>
        <p:spPr>
          <a:xfrm>
            <a:off x="0" y="6172200"/>
            <a:ext cx="9144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3" name="TextBox 22"/>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7"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8" name="TextBox 27"/>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684848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ranberry-2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181600" y="1219200"/>
            <a:ext cx="3505200" cy="1143000"/>
          </a:xfrm>
        </p:spPr>
        <p:txBody>
          <a:bodyPr anchor="b">
            <a:noAutofit/>
          </a:bodyPr>
          <a:lstStyle>
            <a:lvl1pPr algn="l">
              <a:defRPr sz="3200"/>
            </a:lvl1pPr>
          </a:lstStyle>
          <a:p>
            <a:r>
              <a:rPr lang="en-US" dirty="0"/>
              <a:t>Click to edit Master title style</a:t>
            </a:r>
          </a:p>
        </p:txBody>
      </p:sp>
      <p:sp>
        <p:nvSpPr>
          <p:cNvPr id="3" name="Content Placeholder 2"/>
          <p:cNvSpPr>
            <a:spLocks noGrp="1"/>
          </p:cNvSpPr>
          <p:nvPr>
            <p:ph idx="1"/>
          </p:nvPr>
        </p:nvSpPr>
        <p:spPr>
          <a:xfrm>
            <a:off x="5181600" y="2362201"/>
            <a:ext cx="3505200" cy="32766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457200" y="1219200"/>
            <a:ext cx="4495800" cy="4419600"/>
          </a:xfrm>
        </p:spPr>
        <p:txBody>
          <a:bodyPr/>
          <a:lstStyle/>
          <a:p>
            <a:endParaRPr lang="en-US"/>
          </a:p>
        </p:txBody>
      </p:sp>
      <p:sp>
        <p:nvSpPr>
          <p:cNvPr id="18"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6" name="Straight Connector 15"/>
          <p:cNvCxnSpPr/>
          <p:nvPr userDrawn="1"/>
        </p:nvCxnSpPr>
        <p:spPr>
          <a:xfrm>
            <a:off x="0" y="6172200"/>
            <a:ext cx="9144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6" name="TextBox 25"/>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7"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8" name="TextBox 27"/>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30602385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ranberry-3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219200"/>
            <a:ext cx="7924800" cy="533400"/>
          </a:xfrm>
        </p:spPr>
        <p:txBody>
          <a:bodyPr anchor="b">
            <a:noAutofit/>
          </a:bodyPr>
          <a:lstStyle>
            <a:lvl1pPr algn="ctr">
              <a:defRPr sz="3200"/>
            </a:lvl1pPr>
          </a:lstStyle>
          <a:p>
            <a:r>
              <a:rPr lang="en-US" dirty="0"/>
              <a:t>Click to edit Master title style</a:t>
            </a:r>
          </a:p>
        </p:txBody>
      </p:sp>
      <p:sp>
        <p:nvSpPr>
          <p:cNvPr id="3" name="Content Placeholder 2"/>
          <p:cNvSpPr>
            <a:spLocks noGrp="1"/>
          </p:cNvSpPr>
          <p:nvPr>
            <p:ph idx="1"/>
          </p:nvPr>
        </p:nvSpPr>
        <p:spPr>
          <a:xfrm>
            <a:off x="1752600" y="1905000"/>
            <a:ext cx="5638800" cy="3733801"/>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8" name="Straight Connector 17"/>
          <p:cNvCxnSpPr/>
          <p:nvPr userDrawn="1"/>
        </p:nvCxnSpPr>
        <p:spPr>
          <a:xfrm>
            <a:off x="0" y="6172200"/>
            <a:ext cx="9144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5" name="TextBox 24"/>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6"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7" name="TextBox 26"/>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2980209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ranberry-4_Title Only">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8" name="Straight Connector 17"/>
          <p:cNvCxnSpPr/>
          <p:nvPr userDrawn="1"/>
        </p:nvCxnSpPr>
        <p:spPr>
          <a:xfrm>
            <a:off x="0" y="6172200"/>
            <a:ext cx="9144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5" name="TextBox 24"/>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6"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7" name="TextBox 26"/>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sp>
        <p:nvSpPr>
          <p:cNvPr id="15" name="Title 1"/>
          <p:cNvSpPr>
            <a:spLocks noGrp="1"/>
          </p:cNvSpPr>
          <p:nvPr>
            <p:ph type="title"/>
          </p:nvPr>
        </p:nvSpPr>
        <p:spPr>
          <a:xfrm>
            <a:off x="347472" y="457200"/>
            <a:ext cx="7924800" cy="533400"/>
          </a:xfrm>
        </p:spPr>
        <p:txBody>
          <a:bodyPr anchor="b">
            <a:noAutofit/>
          </a:bodyPr>
          <a:lstStyle>
            <a:lvl1pPr algn="l">
              <a:defRPr sz="3200"/>
            </a:lvl1pPr>
          </a:lstStyle>
          <a:p>
            <a:r>
              <a:rPr lang="en-US" dirty="0"/>
              <a:t>Click to edit Master title style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2707333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ranberry-5">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8" name="Straight Connector 17"/>
          <p:cNvCxnSpPr/>
          <p:nvPr userDrawn="1"/>
        </p:nvCxnSpPr>
        <p:spPr>
          <a:xfrm>
            <a:off x="0" y="6172200"/>
            <a:ext cx="9144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5" name="TextBox 24"/>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6"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7" name="TextBox 26"/>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1257740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anvas_Section Header">
    <p:spTree>
      <p:nvGrpSpPr>
        <p:cNvPr id="1" name=""/>
        <p:cNvGrpSpPr/>
        <p:nvPr/>
      </p:nvGrpSpPr>
      <p:grpSpPr>
        <a:xfrm>
          <a:off x="0" y="0"/>
          <a:ext cx="0" cy="0"/>
          <a:chOff x="0" y="0"/>
          <a:chExt cx="0" cy="0"/>
        </a:xfrm>
      </p:grpSpPr>
      <p:sp>
        <p:nvSpPr>
          <p:cNvPr id="7" name="Rectangle 6"/>
          <p:cNvSpPr/>
          <p:nvPr userDrawn="1"/>
        </p:nvSpPr>
        <p:spPr>
          <a:xfrm>
            <a:off x="-2178" y="-1"/>
            <a:ext cx="914400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4023817" cy="6248400"/>
          </a:xfrm>
          <a:prstGeom prst="rect">
            <a:avLst/>
          </a:prstGeom>
        </p:spPr>
      </p:pic>
      <p:sp>
        <p:nvSpPr>
          <p:cNvPr id="2" name="Title 1"/>
          <p:cNvSpPr>
            <a:spLocks noGrp="1"/>
          </p:cNvSpPr>
          <p:nvPr>
            <p:ph type="title"/>
          </p:nvPr>
        </p:nvSpPr>
        <p:spPr>
          <a:xfrm>
            <a:off x="4023816" y="2057400"/>
            <a:ext cx="4891584" cy="1828800"/>
          </a:xfrm>
        </p:spPr>
        <p:txBody>
          <a:bodyPr anchor="ctr"/>
          <a:lstStyle>
            <a:lvl1pPr algn="l">
              <a:defRPr sz="4000" b="0" cap="all">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52298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nvas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023816" cy="6248400"/>
          </a:xfrm>
          <a:prstGeom prst="rect">
            <a:avLst/>
          </a:prstGeom>
        </p:spPr>
      </p:pic>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419600" y="1219200"/>
            <a:ext cx="4267200" cy="1143000"/>
          </a:xfrm>
        </p:spPr>
        <p:txBody>
          <a:bodyPr anchor="b">
            <a:noAutofit/>
          </a:bodyPr>
          <a:lstStyle>
            <a:lvl1pPr algn="l">
              <a:defRPr sz="3600"/>
            </a:lvl1pPr>
          </a:lstStyle>
          <a:p>
            <a:r>
              <a:rPr lang="en-US" dirty="0"/>
              <a:t>Click to edit Master title style</a:t>
            </a:r>
          </a:p>
        </p:txBody>
      </p:sp>
      <p:sp>
        <p:nvSpPr>
          <p:cNvPr id="3" name="Content Placeholder 2"/>
          <p:cNvSpPr>
            <a:spLocks noGrp="1"/>
          </p:cNvSpPr>
          <p:nvPr>
            <p:ph idx="1"/>
          </p:nvPr>
        </p:nvSpPr>
        <p:spPr>
          <a:xfrm>
            <a:off x="4419600" y="2514599"/>
            <a:ext cx="4267200" cy="3124201"/>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0" y="6172200"/>
            <a:ext cx="91440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17" name="Rectangle 16"/>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0" name="TextBox 19"/>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1"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4" name="TextBox 23"/>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19524213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nvas-1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219200"/>
            <a:ext cx="7924800" cy="533400"/>
          </a:xfrm>
        </p:spPr>
        <p:txBody>
          <a:bodyPr anchor="b">
            <a:noAutofit/>
          </a:bodyPr>
          <a:lstStyle>
            <a:lvl1pPr algn="l">
              <a:defRPr sz="3200"/>
            </a:lvl1pPr>
          </a:lstStyle>
          <a:p>
            <a:r>
              <a:rPr lang="en-US" dirty="0"/>
              <a:t>Click to edit Master title style</a:t>
            </a:r>
          </a:p>
        </p:txBody>
      </p:sp>
      <p:sp>
        <p:nvSpPr>
          <p:cNvPr id="3" name="Content Placeholder 2"/>
          <p:cNvSpPr>
            <a:spLocks noGrp="1"/>
          </p:cNvSpPr>
          <p:nvPr>
            <p:ph idx="1"/>
          </p:nvPr>
        </p:nvSpPr>
        <p:spPr>
          <a:xfrm>
            <a:off x="5410200" y="1905000"/>
            <a:ext cx="3276600" cy="3733801"/>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609600" y="1905000"/>
            <a:ext cx="4724400" cy="3733800"/>
          </a:xfrm>
        </p:spPr>
        <p:txBody>
          <a:bodyPr/>
          <a:lstStyle/>
          <a:p>
            <a:endParaRPr lang="en-US"/>
          </a:p>
        </p:txBody>
      </p:sp>
      <p:sp>
        <p:nvSpPr>
          <p:cNvPr id="18"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5" name="Straight Connector 14"/>
          <p:cNvCxnSpPr/>
          <p:nvPr userDrawn="1"/>
        </p:nvCxnSpPr>
        <p:spPr>
          <a:xfrm>
            <a:off x="0" y="6172200"/>
            <a:ext cx="91440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3" name="TextBox 22"/>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7"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8" name="TextBox 27"/>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1348993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ranberry_Title Slide">
    <p:spTree>
      <p:nvGrpSpPr>
        <p:cNvPr id="1" name=""/>
        <p:cNvGrpSpPr/>
        <p:nvPr/>
      </p:nvGrpSpPr>
      <p:grpSpPr>
        <a:xfrm>
          <a:off x="0" y="0"/>
          <a:ext cx="0" cy="0"/>
          <a:chOff x="0" y="0"/>
          <a:chExt cx="0" cy="0"/>
        </a:xfrm>
      </p:grpSpPr>
      <p:sp>
        <p:nvSpPr>
          <p:cNvPr id="8" name="Rectangle 7"/>
          <p:cNvSpPr/>
          <p:nvPr userDrawn="1"/>
        </p:nvSpPr>
        <p:spPr>
          <a:xfrm>
            <a:off x="-1" y="-1"/>
            <a:ext cx="914400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4023817" cy="6248400"/>
          </a:xfrm>
          <a:prstGeom prst="rect">
            <a:avLst/>
          </a:prstGeom>
        </p:spPr>
      </p:pic>
      <p:sp>
        <p:nvSpPr>
          <p:cNvPr id="13" name="Title 1"/>
          <p:cNvSpPr>
            <a:spLocks noGrp="1"/>
          </p:cNvSpPr>
          <p:nvPr>
            <p:ph type="ctrTitle" hasCustomPrompt="1"/>
          </p:nvPr>
        </p:nvSpPr>
        <p:spPr>
          <a:xfrm>
            <a:off x="4191000" y="1295400"/>
            <a:ext cx="4419600" cy="1619251"/>
          </a:xfrm>
        </p:spPr>
        <p:txBody>
          <a:bodyPr anchor="b">
            <a:normAutofit/>
          </a:bodyPr>
          <a:lstStyle>
            <a:lvl1pPr algn="l">
              <a:defRPr sz="3200">
                <a:solidFill>
                  <a:schemeClr val="bg1"/>
                </a:solidFill>
                <a:latin typeface="Corbel" panose="020B0503020204020204" pitchFamily="34" charset="0"/>
                <a:cs typeface="Gotham Book" pitchFamily="50" charset="0"/>
              </a:defRPr>
            </a:lvl1pPr>
          </a:lstStyle>
          <a:p>
            <a:r>
              <a:rPr lang="en-US" dirty="0"/>
              <a:t>Title of PowerPoint document for FCG TLC will go here</a:t>
            </a:r>
          </a:p>
        </p:txBody>
      </p:sp>
      <p:sp>
        <p:nvSpPr>
          <p:cNvPr id="14" name="Subtitle 2"/>
          <p:cNvSpPr>
            <a:spLocks noGrp="1"/>
          </p:cNvSpPr>
          <p:nvPr>
            <p:ph type="subTitle" idx="1" hasCustomPrompt="1"/>
          </p:nvPr>
        </p:nvSpPr>
        <p:spPr>
          <a:xfrm>
            <a:off x="4190999" y="3124200"/>
            <a:ext cx="4724401" cy="762000"/>
          </a:xfrm>
        </p:spPr>
        <p:txBody>
          <a:bodyPr>
            <a:noAutofit/>
          </a:bodyPr>
          <a:lstStyle>
            <a:lvl1pPr marL="0" indent="0" algn="l">
              <a:buNone/>
              <a:defRPr sz="1400" baseline="0">
                <a:solidFill>
                  <a:schemeClr val="bg1"/>
                </a:solidFill>
                <a:latin typeface="Corbel" panose="020B0503020204020204" pitchFamily="34" charset="0"/>
                <a:cs typeface="Gotham Book"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AND IF THERE’S A SUBHEAD IT COULD GO HERE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38600" y="5341107"/>
            <a:ext cx="4978683" cy="1349539"/>
          </a:xfrm>
          <a:prstGeom prst="rect">
            <a:avLst/>
          </a:prstGeom>
        </p:spPr>
      </p:pic>
    </p:spTree>
    <p:extLst>
      <p:ext uri="{BB962C8B-B14F-4D97-AF65-F5344CB8AC3E}">
        <p14:creationId xmlns:p14="http://schemas.microsoft.com/office/powerpoint/2010/main" val="723297148"/>
      </p:ext>
    </p:extLst>
  </p:cSld>
  <p:clrMapOvr>
    <a:masterClrMapping/>
  </p:clrMapOvr>
  <p:hf sldNum="0"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nvas-2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181600" y="1219200"/>
            <a:ext cx="3505200" cy="1143000"/>
          </a:xfrm>
        </p:spPr>
        <p:txBody>
          <a:bodyPr anchor="b">
            <a:noAutofit/>
          </a:bodyPr>
          <a:lstStyle>
            <a:lvl1pPr algn="l">
              <a:defRPr sz="3200"/>
            </a:lvl1pPr>
          </a:lstStyle>
          <a:p>
            <a:r>
              <a:rPr lang="en-US" dirty="0"/>
              <a:t>Click to edit Master title style</a:t>
            </a:r>
          </a:p>
        </p:txBody>
      </p:sp>
      <p:sp>
        <p:nvSpPr>
          <p:cNvPr id="3" name="Content Placeholder 2"/>
          <p:cNvSpPr>
            <a:spLocks noGrp="1"/>
          </p:cNvSpPr>
          <p:nvPr>
            <p:ph idx="1"/>
          </p:nvPr>
        </p:nvSpPr>
        <p:spPr>
          <a:xfrm>
            <a:off x="5181600" y="2362201"/>
            <a:ext cx="3505200" cy="32766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457200" y="1219200"/>
            <a:ext cx="4495800" cy="4419600"/>
          </a:xfrm>
        </p:spPr>
        <p:txBody>
          <a:bodyPr/>
          <a:lstStyle/>
          <a:p>
            <a:endParaRPr lang="en-US"/>
          </a:p>
        </p:txBody>
      </p:sp>
      <p:sp>
        <p:nvSpPr>
          <p:cNvPr id="18"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5" name="Straight Connector 14"/>
          <p:cNvCxnSpPr/>
          <p:nvPr userDrawn="1"/>
        </p:nvCxnSpPr>
        <p:spPr>
          <a:xfrm>
            <a:off x="0" y="6172200"/>
            <a:ext cx="91440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6" name="TextBox 25"/>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7"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8" name="TextBox 27"/>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7552032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nvas-3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219200"/>
            <a:ext cx="7924800" cy="533400"/>
          </a:xfrm>
        </p:spPr>
        <p:txBody>
          <a:bodyPr anchor="b">
            <a:noAutofit/>
          </a:bodyPr>
          <a:lstStyle>
            <a:lvl1pPr algn="ctr">
              <a:defRPr sz="3200"/>
            </a:lvl1pPr>
          </a:lstStyle>
          <a:p>
            <a:r>
              <a:rPr lang="en-US" dirty="0"/>
              <a:t>Click to edit Master title style</a:t>
            </a:r>
          </a:p>
        </p:txBody>
      </p:sp>
      <p:sp>
        <p:nvSpPr>
          <p:cNvPr id="3" name="Content Placeholder 2"/>
          <p:cNvSpPr>
            <a:spLocks noGrp="1"/>
          </p:cNvSpPr>
          <p:nvPr>
            <p:ph idx="1"/>
          </p:nvPr>
        </p:nvSpPr>
        <p:spPr>
          <a:xfrm>
            <a:off x="1752600" y="1905000"/>
            <a:ext cx="5638800" cy="3733801"/>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5" name="Straight Connector 14"/>
          <p:cNvCxnSpPr/>
          <p:nvPr userDrawn="1"/>
        </p:nvCxnSpPr>
        <p:spPr>
          <a:xfrm>
            <a:off x="0" y="6172200"/>
            <a:ext cx="91440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5" name="TextBox 24"/>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6"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7" name="TextBox 26"/>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2350776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nvas-4_Title Only">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5" name="Straight Connector 14"/>
          <p:cNvCxnSpPr/>
          <p:nvPr userDrawn="1"/>
        </p:nvCxnSpPr>
        <p:spPr>
          <a:xfrm>
            <a:off x="0" y="6172200"/>
            <a:ext cx="91440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5" name="TextBox 24"/>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6"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7" name="TextBox 26"/>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sp>
        <p:nvSpPr>
          <p:cNvPr id="16" name="Title 1"/>
          <p:cNvSpPr>
            <a:spLocks noGrp="1"/>
          </p:cNvSpPr>
          <p:nvPr>
            <p:ph type="title"/>
          </p:nvPr>
        </p:nvSpPr>
        <p:spPr>
          <a:xfrm>
            <a:off x="347472" y="457200"/>
            <a:ext cx="7924800" cy="533400"/>
          </a:xfrm>
        </p:spPr>
        <p:txBody>
          <a:bodyPr anchor="b">
            <a:noAutofit/>
          </a:bodyPr>
          <a:lstStyle>
            <a:lvl1pPr algn="l">
              <a:defRPr sz="3200"/>
            </a:lvl1pPr>
          </a:lstStyle>
          <a:p>
            <a:r>
              <a:rPr lang="en-US" dirty="0"/>
              <a:t>Click to edit Master title style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2995364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nvas-5">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5" name="Straight Connector 14"/>
          <p:cNvCxnSpPr/>
          <p:nvPr userDrawn="1"/>
        </p:nvCxnSpPr>
        <p:spPr>
          <a:xfrm>
            <a:off x="0" y="6172200"/>
            <a:ext cx="91440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5" name="TextBox 24"/>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6"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7" name="TextBox 26"/>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4029002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ffee_Section Header">
    <p:spTree>
      <p:nvGrpSpPr>
        <p:cNvPr id="1" name=""/>
        <p:cNvGrpSpPr/>
        <p:nvPr/>
      </p:nvGrpSpPr>
      <p:grpSpPr>
        <a:xfrm>
          <a:off x="0" y="0"/>
          <a:ext cx="0" cy="0"/>
          <a:chOff x="0" y="0"/>
          <a:chExt cx="0" cy="0"/>
        </a:xfrm>
      </p:grpSpPr>
      <p:sp>
        <p:nvSpPr>
          <p:cNvPr id="7" name="Rectangle 6"/>
          <p:cNvSpPr/>
          <p:nvPr userDrawn="1"/>
        </p:nvSpPr>
        <p:spPr>
          <a:xfrm>
            <a:off x="-2178" y="-1"/>
            <a:ext cx="91440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4023817" cy="6248400"/>
          </a:xfrm>
          <a:prstGeom prst="rect">
            <a:avLst/>
          </a:prstGeom>
        </p:spPr>
      </p:pic>
      <p:sp>
        <p:nvSpPr>
          <p:cNvPr id="2" name="Title 1"/>
          <p:cNvSpPr>
            <a:spLocks noGrp="1"/>
          </p:cNvSpPr>
          <p:nvPr>
            <p:ph type="title"/>
          </p:nvPr>
        </p:nvSpPr>
        <p:spPr>
          <a:xfrm>
            <a:off x="4023816" y="2057400"/>
            <a:ext cx="4891584" cy="1828800"/>
          </a:xfrm>
        </p:spPr>
        <p:txBody>
          <a:bodyPr anchor="ctr"/>
          <a:lstStyle>
            <a:lvl1pPr algn="l">
              <a:defRPr sz="4000" b="0" cap="all">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54141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ffee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023816" cy="6248400"/>
          </a:xfrm>
          <a:prstGeom prst="rect">
            <a:avLst/>
          </a:prstGeom>
        </p:spPr>
      </p:pic>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419600" y="1219200"/>
            <a:ext cx="4267200" cy="1143000"/>
          </a:xfrm>
        </p:spPr>
        <p:txBody>
          <a:bodyPr anchor="b">
            <a:noAutofit/>
          </a:bodyPr>
          <a:lstStyle>
            <a:lvl1pPr algn="l">
              <a:defRPr sz="3600"/>
            </a:lvl1pPr>
          </a:lstStyle>
          <a:p>
            <a:r>
              <a:rPr lang="en-US" dirty="0"/>
              <a:t>Click to edit Master title style</a:t>
            </a:r>
          </a:p>
        </p:txBody>
      </p:sp>
      <p:sp>
        <p:nvSpPr>
          <p:cNvPr id="3" name="Content Placeholder 2"/>
          <p:cNvSpPr>
            <a:spLocks noGrp="1"/>
          </p:cNvSpPr>
          <p:nvPr>
            <p:ph idx="1"/>
          </p:nvPr>
        </p:nvSpPr>
        <p:spPr>
          <a:xfrm>
            <a:off x="4419600" y="2514599"/>
            <a:ext cx="4267200" cy="3124201"/>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0" y="6172200"/>
            <a:ext cx="914400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17" name="Rectangle 16"/>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0" name="TextBox 19"/>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1"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4" name="TextBox 23"/>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29400102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ffee-1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219200"/>
            <a:ext cx="7924800" cy="533400"/>
          </a:xfrm>
        </p:spPr>
        <p:txBody>
          <a:bodyPr anchor="b">
            <a:noAutofit/>
          </a:bodyPr>
          <a:lstStyle>
            <a:lvl1pPr algn="l">
              <a:defRPr sz="3200"/>
            </a:lvl1pPr>
          </a:lstStyle>
          <a:p>
            <a:r>
              <a:rPr lang="en-US" dirty="0"/>
              <a:t>Click to edit Master title style</a:t>
            </a:r>
          </a:p>
        </p:txBody>
      </p:sp>
      <p:sp>
        <p:nvSpPr>
          <p:cNvPr id="3" name="Content Placeholder 2"/>
          <p:cNvSpPr>
            <a:spLocks noGrp="1"/>
          </p:cNvSpPr>
          <p:nvPr>
            <p:ph idx="1"/>
          </p:nvPr>
        </p:nvSpPr>
        <p:spPr>
          <a:xfrm>
            <a:off x="5410200" y="1905000"/>
            <a:ext cx="3276600" cy="3733801"/>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5" name="Picture Placeholder 4"/>
          <p:cNvSpPr>
            <a:spLocks noGrp="1"/>
          </p:cNvSpPr>
          <p:nvPr>
            <p:ph type="pic" sz="quarter" idx="11"/>
          </p:nvPr>
        </p:nvSpPr>
        <p:spPr>
          <a:xfrm>
            <a:off x="609600" y="1905000"/>
            <a:ext cx="4724400" cy="3733800"/>
          </a:xfrm>
        </p:spPr>
        <p:txBody>
          <a:bodyPr/>
          <a:lstStyle/>
          <a:p>
            <a:endParaRPr lang="en-US"/>
          </a:p>
        </p:txBody>
      </p:sp>
      <p:sp>
        <p:nvSpPr>
          <p:cNvPr id="18"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6" name="Straight Connector 15"/>
          <p:cNvCxnSpPr/>
          <p:nvPr userDrawn="1"/>
        </p:nvCxnSpPr>
        <p:spPr>
          <a:xfrm>
            <a:off x="0" y="6172200"/>
            <a:ext cx="914400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3" name="TextBox 22"/>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7"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8" name="TextBox 27"/>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25898800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ffee-2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181600" y="1219200"/>
            <a:ext cx="3505200" cy="1143000"/>
          </a:xfrm>
        </p:spPr>
        <p:txBody>
          <a:bodyPr anchor="b">
            <a:noAutofit/>
          </a:bodyPr>
          <a:lstStyle>
            <a:lvl1pPr algn="l">
              <a:defRPr sz="3200"/>
            </a:lvl1pPr>
          </a:lstStyle>
          <a:p>
            <a:r>
              <a:rPr lang="en-US" dirty="0"/>
              <a:t>Click to edit Master title style</a:t>
            </a:r>
          </a:p>
        </p:txBody>
      </p:sp>
      <p:sp>
        <p:nvSpPr>
          <p:cNvPr id="3" name="Content Placeholder 2"/>
          <p:cNvSpPr>
            <a:spLocks noGrp="1"/>
          </p:cNvSpPr>
          <p:nvPr>
            <p:ph idx="1"/>
          </p:nvPr>
        </p:nvSpPr>
        <p:spPr>
          <a:xfrm>
            <a:off x="5181600" y="2362201"/>
            <a:ext cx="3505200" cy="32766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457200" y="1219200"/>
            <a:ext cx="4495800" cy="4419600"/>
          </a:xfrm>
        </p:spPr>
        <p:txBody>
          <a:bodyPr/>
          <a:lstStyle/>
          <a:p>
            <a:endParaRPr lang="en-US"/>
          </a:p>
        </p:txBody>
      </p:sp>
      <p:sp>
        <p:nvSpPr>
          <p:cNvPr id="18"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6" name="Straight Connector 15"/>
          <p:cNvCxnSpPr/>
          <p:nvPr userDrawn="1"/>
        </p:nvCxnSpPr>
        <p:spPr>
          <a:xfrm>
            <a:off x="0" y="6172200"/>
            <a:ext cx="914400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6" name="TextBox 25"/>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7"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8" name="TextBox 27"/>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27972113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ffee-3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219200"/>
            <a:ext cx="7924800" cy="533400"/>
          </a:xfrm>
        </p:spPr>
        <p:txBody>
          <a:bodyPr anchor="b">
            <a:noAutofit/>
          </a:bodyPr>
          <a:lstStyle>
            <a:lvl1pPr algn="ctr">
              <a:defRPr sz="3200"/>
            </a:lvl1pPr>
          </a:lstStyle>
          <a:p>
            <a:r>
              <a:rPr lang="en-US" dirty="0"/>
              <a:t>Click to edit Master title style</a:t>
            </a:r>
          </a:p>
        </p:txBody>
      </p:sp>
      <p:sp>
        <p:nvSpPr>
          <p:cNvPr id="3" name="Content Placeholder 2"/>
          <p:cNvSpPr>
            <a:spLocks noGrp="1"/>
          </p:cNvSpPr>
          <p:nvPr>
            <p:ph idx="1"/>
          </p:nvPr>
        </p:nvSpPr>
        <p:spPr>
          <a:xfrm>
            <a:off x="1752600" y="1905000"/>
            <a:ext cx="5638800" cy="3733801"/>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8" name="Straight Connector 17"/>
          <p:cNvCxnSpPr/>
          <p:nvPr userDrawn="1"/>
        </p:nvCxnSpPr>
        <p:spPr>
          <a:xfrm>
            <a:off x="0" y="6172200"/>
            <a:ext cx="914400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5" name="TextBox 24"/>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6"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7" name="TextBox 26"/>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27501673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ffee-4_Title Only">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8" name="Straight Connector 17"/>
          <p:cNvCxnSpPr/>
          <p:nvPr userDrawn="1"/>
        </p:nvCxnSpPr>
        <p:spPr>
          <a:xfrm>
            <a:off x="0" y="6172200"/>
            <a:ext cx="914400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5" name="TextBox 24"/>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6"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7" name="TextBox 26"/>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sp>
        <p:nvSpPr>
          <p:cNvPr id="15" name="Title 1"/>
          <p:cNvSpPr>
            <a:spLocks noGrp="1"/>
          </p:cNvSpPr>
          <p:nvPr>
            <p:ph type="title"/>
          </p:nvPr>
        </p:nvSpPr>
        <p:spPr>
          <a:xfrm>
            <a:off x="347472" y="457200"/>
            <a:ext cx="7924800" cy="533400"/>
          </a:xfrm>
        </p:spPr>
        <p:txBody>
          <a:bodyPr anchor="b">
            <a:noAutofit/>
          </a:bodyPr>
          <a:lstStyle>
            <a:lvl1pPr algn="l">
              <a:defRPr sz="3200"/>
            </a:lvl1pPr>
          </a:lstStyle>
          <a:p>
            <a:r>
              <a:rPr lang="en-US" dirty="0"/>
              <a:t>Click to edit Master title style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565922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nvas_Title Slide">
    <p:spTree>
      <p:nvGrpSpPr>
        <p:cNvPr id="1" name=""/>
        <p:cNvGrpSpPr/>
        <p:nvPr/>
      </p:nvGrpSpPr>
      <p:grpSpPr>
        <a:xfrm>
          <a:off x="0" y="0"/>
          <a:ext cx="0" cy="0"/>
          <a:chOff x="0" y="0"/>
          <a:chExt cx="0" cy="0"/>
        </a:xfrm>
      </p:grpSpPr>
      <p:sp>
        <p:nvSpPr>
          <p:cNvPr id="8" name="Rectangle 7"/>
          <p:cNvSpPr/>
          <p:nvPr userDrawn="1"/>
        </p:nvSpPr>
        <p:spPr>
          <a:xfrm>
            <a:off x="-1" y="-1"/>
            <a:ext cx="914400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4023817" cy="6248400"/>
          </a:xfrm>
          <a:prstGeom prst="rect">
            <a:avLst/>
          </a:prstGeom>
        </p:spPr>
      </p:pic>
      <p:sp>
        <p:nvSpPr>
          <p:cNvPr id="13" name="Title 1"/>
          <p:cNvSpPr>
            <a:spLocks noGrp="1"/>
          </p:cNvSpPr>
          <p:nvPr>
            <p:ph type="ctrTitle" hasCustomPrompt="1"/>
          </p:nvPr>
        </p:nvSpPr>
        <p:spPr>
          <a:xfrm>
            <a:off x="4191000" y="1295400"/>
            <a:ext cx="4419600" cy="1619251"/>
          </a:xfrm>
        </p:spPr>
        <p:txBody>
          <a:bodyPr anchor="b">
            <a:normAutofit/>
          </a:bodyPr>
          <a:lstStyle>
            <a:lvl1pPr algn="l">
              <a:defRPr sz="3200">
                <a:solidFill>
                  <a:schemeClr val="bg1"/>
                </a:solidFill>
                <a:latin typeface="Corbel" panose="020B0503020204020204" pitchFamily="34" charset="0"/>
                <a:cs typeface="Gotham Book" pitchFamily="50" charset="0"/>
              </a:defRPr>
            </a:lvl1pPr>
          </a:lstStyle>
          <a:p>
            <a:r>
              <a:rPr lang="en-US" dirty="0"/>
              <a:t>Title of PowerPoint document for FCG TLC will go here</a:t>
            </a:r>
          </a:p>
        </p:txBody>
      </p:sp>
      <p:sp>
        <p:nvSpPr>
          <p:cNvPr id="14" name="Subtitle 2"/>
          <p:cNvSpPr>
            <a:spLocks noGrp="1"/>
          </p:cNvSpPr>
          <p:nvPr>
            <p:ph type="subTitle" idx="1" hasCustomPrompt="1"/>
          </p:nvPr>
        </p:nvSpPr>
        <p:spPr>
          <a:xfrm>
            <a:off x="4190999" y="3124200"/>
            <a:ext cx="4724401" cy="762000"/>
          </a:xfrm>
        </p:spPr>
        <p:txBody>
          <a:bodyPr>
            <a:noAutofit/>
          </a:bodyPr>
          <a:lstStyle>
            <a:lvl1pPr marL="0" indent="0" algn="l">
              <a:buNone/>
              <a:defRPr sz="1400" baseline="0">
                <a:solidFill>
                  <a:schemeClr val="bg1"/>
                </a:solidFill>
                <a:latin typeface="Corbel" panose="020B0503020204020204" pitchFamily="34" charset="0"/>
                <a:cs typeface="Gotham Book"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AND IF THERE’S A SUBHEAD IT COULD GO HERE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38600" y="5341107"/>
            <a:ext cx="4978683" cy="1349539"/>
          </a:xfrm>
          <a:prstGeom prst="rect">
            <a:avLst/>
          </a:prstGeom>
        </p:spPr>
      </p:pic>
    </p:spTree>
    <p:extLst>
      <p:ext uri="{BB962C8B-B14F-4D97-AF65-F5344CB8AC3E}">
        <p14:creationId xmlns:p14="http://schemas.microsoft.com/office/powerpoint/2010/main" val="2756899700"/>
      </p:ext>
    </p:extLst>
  </p:cSld>
  <p:clrMapOvr>
    <a:masterClrMapping/>
  </p:clrMapOvr>
  <p:hf sldNum="0" hdr="0" ft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ffee-5">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cxnSp>
        <p:nvCxnSpPr>
          <p:cNvPr id="18" name="Straight Connector 17"/>
          <p:cNvCxnSpPr/>
          <p:nvPr userDrawn="1"/>
        </p:nvCxnSpPr>
        <p:spPr>
          <a:xfrm>
            <a:off x="0" y="6172200"/>
            <a:ext cx="914400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5" name="TextBox 24"/>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6"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7" name="TextBox 26"/>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13332227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219200"/>
            <a:ext cx="7924800" cy="533400"/>
          </a:xfrm>
        </p:spPr>
        <p:txBody>
          <a:bodyPr anchor="b">
            <a:noAutofit/>
          </a:bodyPr>
          <a:lstStyle>
            <a:lvl1pPr algn="ctr">
              <a:defRPr sz="3200"/>
            </a:lvl1pPr>
          </a:lstStyle>
          <a:p>
            <a:r>
              <a:rPr lang="en-US" dirty="0"/>
              <a:t>Click to edit Master title style</a:t>
            </a:r>
          </a:p>
        </p:txBody>
      </p:sp>
      <p:sp>
        <p:nvSpPr>
          <p:cNvPr id="3" name="Content Placeholder 2"/>
          <p:cNvSpPr>
            <a:spLocks noGrp="1"/>
          </p:cNvSpPr>
          <p:nvPr>
            <p:ph idx="1"/>
          </p:nvPr>
        </p:nvSpPr>
        <p:spPr>
          <a:xfrm>
            <a:off x="1752600" y="1905000"/>
            <a:ext cx="5638800" cy="3733801"/>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153912"/>
            <a:ext cx="2133600" cy="704088"/>
          </a:xfrm>
          <a:prstGeom prst="rect">
            <a:avLst/>
          </a:prstGeom>
        </p:spPr>
      </p:pic>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19" name="Rectangle 18"/>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4" name="TextBox 23"/>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5"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6" name="TextBox 25"/>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cxnSp>
        <p:nvCxnSpPr>
          <p:cNvPr id="16" name="Straight Connector 15"/>
          <p:cNvCxnSpPr/>
          <p:nvPr userDrawn="1"/>
        </p:nvCxnSpPr>
        <p:spPr>
          <a:xfrm>
            <a:off x="0" y="6172200"/>
            <a:ext cx="91440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0773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7" name="Rectangle 6"/>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153912"/>
            <a:ext cx="2133600" cy="704088"/>
          </a:xfrm>
          <a:prstGeom prst="rect">
            <a:avLst/>
          </a:prstGeom>
        </p:spPr>
      </p:pic>
      <p:sp>
        <p:nvSpPr>
          <p:cNvPr id="17" name="Text Placeholder 25"/>
          <p:cNvSpPr>
            <a:spLocks noGrp="1"/>
          </p:cNvSpPr>
          <p:nvPr>
            <p:ph type="body" sz="quarter" idx="13" hasCustomPrompt="1"/>
          </p:nvPr>
        </p:nvSpPr>
        <p:spPr>
          <a:xfrm>
            <a:off x="381000" y="6375151"/>
            <a:ext cx="5486400" cy="261610"/>
          </a:xfrm>
          <a:noFill/>
        </p:spPr>
        <p:txBody>
          <a:bodyPr vert="horz" wrap="square" lIns="91440" tIns="45720" rIns="91440" bIns="45720"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19" name="Rectangle 18"/>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userDrawn="1"/>
        </p:nvSpPr>
        <p:spPr>
          <a:xfrm>
            <a:off x="7162800" y="18288"/>
            <a:ext cx="1790700" cy="261610"/>
          </a:xfrm>
          <a:prstGeom prst="rect">
            <a:avLst/>
          </a:prstGeom>
          <a:noFill/>
        </p:spPr>
        <p:txBody>
          <a:bodyPr wrap="square" rtlCol="0">
            <a:spAutoFit/>
          </a:bodyPr>
          <a:lstStyle/>
          <a:p>
            <a:pPr algn="ctr"/>
            <a:fld id="{7909FDDC-3E42-4D66-9156-68CCE881D387}" type="datetime3">
              <a:rPr lang="en-US" sz="1050">
                <a:solidFill>
                  <a:prstClr val="white"/>
                </a:solidFill>
              </a:rPr>
              <a:pPr algn="ctr"/>
              <a:t>5 May 2021</a:t>
            </a:fld>
            <a:endParaRPr lang="en-US" sz="1050" dirty="0">
              <a:solidFill>
                <a:prstClr val="white"/>
              </a:solidFill>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1096" y="-9144"/>
            <a:ext cx="1720023" cy="349445"/>
          </a:xfrm>
          <a:prstGeom prst="rect">
            <a:avLst/>
          </a:prstGeom>
        </p:spPr>
      </p:pic>
      <p:sp>
        <p:nvSpPr>
          <p:cNvPr id="24" name="TextBox 23"/>
          <p:cNvSpPr txBox="1"/>
          <p:nvPr userDrawn="1"/>
        </p:nvSpPr>
        <p:spPr>
          <a:xfrm>
            <a:off x="55092" y="12411"/>
            <a:ext cx="457200" cy="261610"/>
          </a:xfrm>
          <a:prstGeom prst="rect">
            <a:avLst/>
          </a:prstGeom>
          <a:noFill/>
        </p:spPr>
        <p:txBody>
          <a:bodyPr wrap="square" rtlCol="0">
            <a:spAutoFit/>
          </a:bodyPr>
          <a:lstStyle/>
          <a:p>
            <a:pPr algn="ctr"/>
            <a:fld id="{76716751-6515-4DC7-952D-D14732BA1D89}" type="slidenum">
              <a:rPr lang="en-US" sz="1050">
                <a:solidFill>
                  <a:prstClr val="white"/>
                </a:solidFill>
                <a:cs typeface="Arial" panose="020B0604020202020204" pitchFamily="34" charset="0"/>
              </a:rPr>
              <a:pPr algn="ctr"/>
              <a:t>‹#›</a:t>
            </a:fld>
            <a:endParaRPr lang="en-US" sz="1050" dirty="0">
              <a:solidFill>
                <a:prstClr val="white"/>
              </a:solidFill>
              <a:cs typeface="Arial" panose="020B0604020202020204" pitchFamily="34" charset="0"/>
            </a:endParaRPr>
          </a:p>
        </p:txBody>
      </p:sp>
      <p:sp>
        <p:nvSpPr>
          <p:cNvPr id="25" name="Text Placeholder 19"/>
          <p:cNvSpPr>
            <a:spLocks noGrp="1"/>
          </p:cNvSpPr>
          <p:nvPr>
            <p:ph type="body" sz="quarter" idx="10" hasCustomPrompt="1"/>
          </p:nvPr>
        </p:nvSpPr>
        <p:spPr>
          <a:xfrm>
            <a:off x="499229" y="18288"/>
            <a:ext cx="171057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6" name="TextBox 25"/>
          <p:cNvSpPr txBox="1"/>
          <p:nvPr userDrawn="1"/>
        </p:nvSpPr>
        <p:spPr>
          <a:xfrm>
            <a:off x="347472" y="0"/>
            <a:ext cx="457200" cy="276999"/>
          </a:xfrm>
          <a:prstGeom prst="rect">
            <a:avLst/>
          </a:prstGeom>
          <a:noFill/>
        </p:spPr>
        <p:txBody>
          <a:bodyPr wrap="square" rtlCol="0">
            <a:spAutoFit/>
          </a:bodyPr>
          <a:lstStyle/>
          <a:p>
            <a:r>
              <a:rPr lang="en-US" sz="1200" dirty="0">
                <a:solidFill>
                  <a:prstClr val="white"/>
                </a:solidFill>
                <a:cs typeface="Calibri"/>
              </a:rPr>
              <a:t>ǀ</a:t>
            </a:r>
            <a:endParaRPr lang="en-US" sz="1200" dirty="0">
              <a:solidFill>
                <a:prstClr val="white"/>
              </a:solidFill>
              <a:latin typeface="Corbel" panose="020B0503020204020204" pitchFamily="34" charset="0"/>
            </a:endParaRPr>
          </a:p>
        </p:txBody>
      </p:sp>
      <p:cxnSp>
        <p:nvCxnSpPr>
          <p:cNvPr id="16" name="Straight Connector 15"/>
          <p:cNvCxnSpPr/>
          <p:nvPr userDrawn="1"/>
        </p:nvCxnSpPr>
        <p:spPr>
          <a:xfrm>
            <a:off x="0" y="6172200"/>
            <a:ext cx="91440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8954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838200"/>
          </a:xfrm>
        </p:spPr>
        <p:txBody>
          <a:bodyPr/>
          <a:lstStyle>
            <a:lvl1pPr algn="ctr">
              <a:defRPr sz="2800" b="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10960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Blank Gray">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8061" y="6126480"/>
            <a:ext cx="1599161" cy="635924"/>
          </a:xfrm>
          <a:prstGeom prst="rect">
            <a:avLst/>
          </a:prstGeom>
        </p:spPr>
      </p:pic>
      <p:sp>
        <p:nvSpPr>
          <p:cNvPr id="4" name="Title 1">
            <a:extLst>
              <a:ext uri="{FF2B5EF4-FFF2-40B4-BE49-F238E27FC236}">
                <a16:creationId xmlns:a16="http://schemas.microsoft.com/office/drawing/2014/main" id="{A872F6D8-4D85-284E-9BE9-E4C743D5601F}"/>
              </a:ext>
            </a:extLst>
          </p:cNvPr>
          <p:cNvSpPr>
            <a:spLocks noGrp="1"/>
          </p:cNvSpPr>
          <p:nvPr>
            <p:ph type="title"/>
          </p:nvPr>
        </p:nvSpPr>
        <p:spPr>
          <a:xfrm>
            <a:off x="609600" y="228600"/>
            <a:ext cx="7924800" cy="533400"/>
          </a:xfrm>
        </p:spPr>
        <p:txBody>
          <a:bodyPr anchor="b">
            <a:noAutofit/>
          </a:bodyPr>
          <a:lstStyle>
            <a:lvl1pPr algn="ctr">
              <a:defRPr sz="24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454577052"/>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angerin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4246" y="457200"/>
            <a:ext cx="8555508" cy="533400"/>
          </a:xfrm>
        </p:spPr>
        <p:txBody>
          <a:bodyPr anchor="t">
            <a:noAutofit/>
          </a:bodyPr>
          <a:lstStyle>
            <a:lvl1pPr algn="l">
              <a:defRPr sz="2400">
                <a:solidFill>
                  <a:schemeClr val="tx1">
                    <a:lumMod val="50000"/>
                  </a:schemeClr>
                </a:solidFill>
              </a:defRPr>
            </a:lvl1pPr>
          </a:lstStyle>
          <a:p>
            <a:r>
              <a:rPr lang="en-US" dirty="0"/>
              <a:t>Click to edit Master title style</a:t>
            </a:r>
          </a:p>
        </p:txBody>
      </p:sp>
      <p:sp>
        <p:nvSpPr>
          <p:cNvPr id="3" name="Content Placeholder 2"/>
          <p:cNvSpPr>
            <a:spLocks noGrp="1"/>
          </p:cNvSpPr>
          <p:nvPr>
            <p:ph idx="1"/>
          </p:nvPr>
        </p:nvSpPr>
        <p:spPr>
          <a:xfrm>
            <a:off x="294246" y="1295400"/>
            <a:ext cx="8555508" cy="4572000"/>
          </a:xfrm>
        </p:spPr>
        <p:txBody>
          <a:bodyPr>
            <a:normAutofit/>
          </a:bodyPr>
          <a:lstStyle>
            <a:lvl1pPr>
              <a:defRPr sz="1800">
                <a:solidFill>
                  <a:schemeClr val="tx1">
                    <a:lumMod val="50000"/>
                  </a:schemeClr>
                </a:solidFill>
              </a:defRPr>
            </a:lvl1pPr>
            <a:lvl2pPr>
              <a:defRPr sz="1500">
                <a:solidFill>
                  <a:schemeClr val="tx1">
                    <a:lumMod val="50000"/>
                  </a:schemeClr>
                </a:solidFill>
              </a:defRPr>
            </a:lvl2pPr>
            <a:lvl3pPr>
              <a:defRPr sz="1350">
                <a:solidFill>
                  <a:schemeClr val="tx1">
                    <a:lumMod val="50000"/>
                  </a:schemeClr>
                </a:solidFill>
              </a:defRPr>
            </a:lvl3pPr>
            <a:lvl4pPr>
              <a:defRPr sz="1200">
                <a:solidFill>
                  <a:schemeClr val="tx1">
                    <a:lumMod val="50000"/>
                  </a:schemeClr>
                </a:solidFill>
              </a:defRPr>
            </a:lvl4pPr>
            <a:lvl5pPr>
              <a:defRPr sz="1200">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2A41C83D-952A-054C-8651-21013B8935AD}"/>
              </a:ext>
            </a:extLst>
          </p:cNvPr>
          <p:cNvSpPr/>
          <p:nvPr userDrawn="1"/>
        </p:nvSpPr>
        <p:spPr>
          <a:xfrm>
            <a:off x="1" y="6172201"/>
            <a:ext cx="91440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Helvetica Light" panose="020B0403020202020204" pitchFamily="34" charset="0"/>
            </a:endParaRPr>
          </a:p>
        </p:txBody>
      </p:sp>
      <p:pic>
        <p:nvPicPr>
          <p:cNvPr id="20" name="Picture 19">
            <a:extLst>
              <a:ext uri="{FF2B5EF4-FFF2-40B4-BE49-F238E27FC236}">
                <a16:creationId xmlns:a16="http://schemas.microsoft.com/office/drawing/2014/main" id="{45AFFF9A-1025-964F-B861-B557093A66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8051" y="6187252"/>
            <a:ext cx="1599161" cy="635924"/>
          </a:xfrm>
          <a:prstGeom prst="rect">
            <a:avLst/>
          </a:prstGeom>
        </p:spPr>
      </p:pic>
      <p:sp>
        <p:nvSpPr>
          <p:cNvPr id="4" name="TextBox 3">
            <a:extLst>
              <a:ext uri="{FF2B5EF4-FFF2-40B4-BE49-F238E27FC236}">
                <a16:creationId xmlns:a16="http://schemas.microsoft.com/office/drawing/2014/main" id="{5C594977-7D54-0246-B58A-B0B5376A4EDE}"/>
              </a:ext>
            </a:extLst>
          </p:cNvPr>
          <p:cNvSpPr txBox="1"/>
          <p:nvPr userDrawn="1"/>
        </p:nvSpPr>
        <p:spPr>
          <a:xfrm>
            <a:off x="4257675" y="6321623"/>
            <a:ext cx="628650" cy="253916"/>
          </a:xfrm>
          <a:prstGeom prst="rect">
            <a:avLst/>
          </a:prstGeom>
          <a:noFill/>
        </p:spPr>
        <p:txBody>
          <a:bodyPr wrap="square" rtlCol="0">
            <a:spAutoFit/>
          </a:bodyPr>
          <a:lstStyle/>
          <a:p>
            <a:pPr algn="ctr"/>
            <a:fld id="{8790F67D-F5F8-4946-9CB2-57E445246840}" type="slidenum">
              <a:rPr lang="en-US" sz="1050" b="0" i="0" smtClean="0">
                <a:solidFill>
                  <a:schemeClr val="tx1">
                    <a:lumMod val="75000"/>
                  </a:schemeClr>
                </a:solidFill>
                <a:latin typeface="Helvetica Light" panose="020B0403020202020204" pitchFamily="34" charset="0"/>
              </a:rPr>
              <a:pPr algn="ctr"/>
              <a:t>‹#›</a:t>
            </a:fld>
            <a:endParaRPr lang="en-US" sz="1050" b="0" i="0" dirty="0">
              <a:solidFill>
                <a:schemeClr val="tx1">
                  <a:lumMod val="75000"/>
                </a:schemeClr>
              </a:solidFill>
              <a:latin typeface="Helvetica Light" panose="020B0403020202020204" pitchFamily="34" charset="0"/>
            </a:endParaRPr>
          </a:p>
        </p:txBody>
      </p:sp>
      <p:sp>
        <p:nvSpPr>
          <p:cNvPr id="5" name="TextBox 4">
            <a:extLst>
              <a:ext uri="{FF2B5EF4-FFF2-40B4-BE49-F238E27FC236}">
                <a16:creationId xmlns:a16="http://schemas.microsoft.com/office/drawing/2014/main" id="{C2A28F58-56A0-874E-AD67-C8BA78F17745}"/>
              </a:ext>
            </a:extLst>
          </p:cNvPr>
          <p:cNvSpPr txBox="1"/>
          <p:nvPr userDrawn="1"/>
        </p:nvSpPr>
        <p:spPr>
          <a:xfrm>
            <a:off x="400050" y="6351325"/>
            <a:ext cx="2514600"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675" b="0" i="0" u="none" strike="noStrike" kern="1200" cap="none" spc="0" normalizeH="0" baseline="0" noProof="0" dirty="0">
                <a:ln>
                  <a:noFill/>
                </a:ln>
                <a:solidFill>
                  <a:schemeClr val="tx1">
                    <a:lumMod val="75000"/>
                  </a:schemeClr>
                </a:solidFill>
                <a:effectLst/>
                <a:uLnTx/>
                <a:uFillTx/>
                <a:latin typeface="Helvetica Light" panose="020B0403020202020204" pitchFamily="34" charset="0"/>
                <a:ea typeface="+mn-ea"/>
                <a:cs typeface="+mn-cs"/>
              </a:rPr>
              <a:t>© The Leadership Circle | All Rights Reserved</a:t>
            </a:r>
          </a:p>
          <a:p>
            <a:endParaRPr lang="en-US" sz="375" dirty="0">
              <a:solidFill>
                <a:schemeClr val="tx1">
                  <a:lumMod val="75000"/>
                </a:schemeClr>
              </a:solidFill>
            </a:endParaRPr>
          </a:p>
        </p:txBody>
      </p:sp>
    </p:spTree>
    <p:extLst>
      <p:ext uri="{BB962C8B-B14F-4D97-AF65-F5344CB8AC3E}">
        <p14:creationId xmlns:p14="http://schemas.microsoft.com/office/powerpoint/2010/main" val="475288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angerin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4246" y="208062"/>
            <a:ext cx="8555508" cy="533400"/>
          </a:xfrm>
        </p:spPr>
        <p:txBody>
          <a:bodyPr anchor="t">
            <a:noAutofit/>
          </a:bodyPr>
          <a:lstStyle>
            <a:lvl1pPr algn="l">
              <a:defRPr sz="1800">
                <a:solidFill>
                  <a:schemeClr val="tx1">
                    <a:lumMod val="50000"/>
                  </a:schemeClr>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2A41C83D-952A-054C-8651-21013B8935AD}"/>
              </a:ext>
            </a:extLst>
          </p:cNvPr>
          <p:cNvSpPr/>
          <p:nvPr userDrawn="1"/>
        </p:nvSpPr>
        <p:spPr>
          <a:xfrm>
            <a:off x="2" y="6172201"/>
            <a:ext cx="91440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latin typeface="Helvetica Light" panose="020B0403020202020204" pitchFamily="34" charset="0"/>
            </a:endParaRPr>
          </a:p>
        </p:txBody>
      </p:sp>
      <p:pic>
        <p:nvPicPr>
          <p:cNvPr id="20" name="Picture 19">
            <a:extLst>
              <a:ext uri="{FF2B5EF4-FFF2-40B4-BE49-F238E27FC236}">
                <a16:creationId xmlns:a16="http://schemas.microsoft.com/office/drawing/2014/main" id="{45AFFF9A-1025-964F-B861-B557093A66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8052" y="6187252"/>
            <a:ext cx="1599161" cy="635924"/>
          </a:xfrm>
          <a:prstGeom prst="rect">
            <a:avLst/>
          </a:prstGeom>
        </p:spPr>
      </p:pic>
      <p:sp>
        <p:nvSpPr>
          <p:cNvPr id="4" name="TextBox 3">
            <a:extLst>
              <a:ext uri="{FF2B5EF4-FFF2-40B4-BE49-F238E27FC236}">
                <a16:creationId xmlns:a16="http://schemas.microsoft.com/office/drawing/2014/main" id="{4117C5BC-B114-594D-99C3-EE64FDE57327}"/>
              </a:ext>
            </a:extLst>
          </p:cNvPr>
          <p:cNvSpPr txBox="1"/>
          <p:nvPr userDrawn="1"/>
        </p:nvSpPr>
        <p:spPr>
          <a:xfrm>
            <a:off x="294246" y="6389799"/>
            <a:ext cx="2106054" cy="170175"/>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506" b="0" i="0" dirty="0">
                <a:latin typeface="Helvetica Light" panose="020B0403020202020204" pitchFamily="34" charset="0"/>
              </a:rPr>
              <a:t>© The Leadership Circle | All Rights Reserved</a:t>
            </a:r>
          </a:p>
        </p:txBody>
      </p:sp>
      <p:sp>
        <p:nvSpPr>
          <p:cNvPr id="5" name="TextBox 4">
            <a:extLst>
              <a:ext uri="{FF2B5EF4-FFF2-40B4-BE49-F238E27FC236}">
                <a16:creationId xmlns:a16="http://schemas.microsoft.com/office/drawing/2014/main" id="{E0CD6678-BCC2-4340-8E7C-E6DD6E1D1923}"/>
              </a:ext>
            </a:extLst>
          </p:cNvPr>
          <p:cNvSpPr txBox="1"/>
          <p:nvPr userDrawn="1"/>
        </p:nvSpPr>
        <p:spPr>
          <a:xfrm>
            <a:off x="4314825" y="6366714"/>
            <a:ext cx="514350" cy="196208"/>
          </a:xfrm>
          <a:prstGeom prst="rect">
            <a:avLst/>
          </a:prstGeom>
          <a:noFill/>
        </p:spPr>
        <p:txBody>
          <a:bodyPr wrap="square" rtlCol="0">
            <a:spAutoFit/>
          </a:bodyPr>
          <a:lstStyle/>
          <a:p>
            <a:pPr algn="ctr"/>
            <a:fld id="{1C081C53-43F7-354B-B9B8-5FE7A5399761}" type="slidenum">
              <a:rPr lang="en-US" sz="675" b="0" i="0" smtClean="0">
                <a:latin typeface="Helvetica Light" panose="020B0403020202020204" pitchFamily="34" charset="0"/>
              </a:rPr>
              <a:pPr algn="ctr"/>
              <a:t>‹#›</a:t>
            </a:fld>
            <a:endParaRPr lang="en-US" sz="675" b="0" i="0" dirty="0">
              <a:latin typeface="Helvetica Light" panose="020B0403020202020204" pitchFamily="34" charset="0"/>
            </a:endParaRPr>
          </a:p>
        </p:txBody>
      </p:sp>
    </p:spTree>
    <p:extLst>
      <p:ext uri="{BB962C8B-B14F-4D97-AF65-F5344CB8AC3E}">
        <p14:creationId xmlns:p14="http://schemas.microsoft.com/office/powerpoint/2010/main" val="42490552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Blank Gray">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8061" y="6126480"/>
            <a:ext cx="1599161" cy="635924"/>
          </a:xfrm>
          <a:prstGeom prst="rect">
            <a:avLst/>
          </a:prstGeom>
        </p:spPr>
      </p:pic>
      <p:sp>
        <p:nvSpPr>
          <p:cNvPr id="4" name="Title 1">
            <a:extLst>
              <a:ext uri="{FF2B5EF4-FFF2-40B4-BE49-F238E27FC236}">
                <a16:creationId xmlns:a16="http://schemas.microsoft.com/office/drawing/2014/main" id="{A872F6D8-4D85-284E-9BE9-E4C743D5601F}"/>
              </a:ext>
            </a:extLst>
          </p:cNvPr>
          <p:cNvSpPr>
            <a:spLocks noGrp="1"/>
          </p:cNvSpPr>
          <p:nvPr>
            <p:ph type="title"/>
          </p:nvPr>
        </p:nvSpPr>
        <p:spPr>
          <a:xfrm>
            <a:off x="609600" y="228600"/>
            <a:ext cx="7924800" cy="533400"/>
          </a:xfrm>
        </p:spPr>
        <p:txBody>
          <a:bodyPr anchor="b">
            <a:noAutofit/>
          </a:bodyPr>
          <a:lstStyle>
            <a:lvl1pPr algn="ctr">
              <a:defRPr sz="24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432324450"/>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angerine_Section Header">
    <p:spTree>
      <p:nvGrpSpPr>
        <p:cNvPr id="1" name=""/>
        <p:cNvGrpSpPr/>
        <p:nvPr/>
      </p:nvGrpSpPr>
      <p:grpSpPr>
        <a:xfrm>
          <a:off x="0" y="0"/>
          <a:ext cx="0" cy="0"/>
          <a:chOff x="0" y="0"/>
          <a:chExt cx="0" cy="0"/>
        </a:xfrm>
      </p:grpSpPr>
      <p:sp>
        <p:nvSpPr>
          <p:cNvPr id="7" name="Rectangle 6"/>
          <p:cNvSpPr/>
          <p:nvPr userDrawn="1"/>
        </p:nvSpPr>
        <p:spPr>
          <a:xfrm>
            <a:off x="2178" y="-1"/>
            <a:ext cx="573509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solidFill>
                <a:schemeClr val="accent2"/>
              </a:solidFill>
              <a:latin typeface="Helvetica Light" panose="020B0403020202020204" pitchFamily="34" charset="0"/>
            </a:endParaRPr>
          </a:p>
        </p:txBody>
      </p:sp>
      <p:sp>
        <p:nvSpPr>
          <p:cNvPr id="2" name="Title 1"/>
          <p:cNvSpPr>
            <a:spLocks noGrp="1"/>
          </p:cNvSpPr>
          <p:nvPr>
            <p:ph type="title"/>
          </p:nvPr>
        </p:nvSpPr>
        <p:spPr>
          <a:xfrm>
            <a:off x="423931" y="2057400"/>
            <a:ext cx="4891584" cy="1828800"/>
          </a:xfrm>
        </p:spPr>
        <p:txBody>
          <a:bodyPr anchor="ctr"/>
          <a:lstStyle>
            <a:lvl1pPr algn="l">
              <a:defRPr sz="3000" b="0" cap="all">
                <a:solidFill>
                  <a:sysClr val="windowText" lastClr="000000"/>
                </a:solidFill>
              </a:defRPr>
            </a:lvl1pPr>
          </a:lstStyle>
          <a:p>
            <a:r>
              <a:rPr lang="en-US" dirty="0"/>
              <a:t>Click to edit Master title style</a:t>
            </a:r>
          </a:p>
        </p:txBody>
      </p:sp>
      <p:pic>
        <p:nvPicPr>
          <p:cNvPr id="4" name="Picture 3">
            <a:extLst>
              <a:ext uri="{FF2B5EF4-FFF2-40B4-BE49-F238E27FC236}">
                <a16:creationId xmlns:a16="http://schemas.microsoft.com/office/drawing/2014/main" id="{61F4B6FC-35F2-C34B-9511-1C6580FD86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810" r="7929"/>
          <a:stretch/>
        </p:blipFill>
        <p:spPr>
          <a:xfrm>
            <a:off x="5737267" y="14729"/>
            <a:ext cx="3406733" cy="6843270"/>
          </a:xfrm>
          <a:prstGeom prst="rect">
            <a:avLst/>
          </a:prstGeom>
        </p:spPr>
      </p:pic>
    </p:spTree>
    <p:extLst>
      <p:ext uri="{BB962C8B-B14F-4D97-AF65-F5344CB8AC3E}">
        <p14:creationId xmlns:p14="http://schemas.microsoft.com/office/powerpoint/2010/main" val="3692884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609600" y="228600"/>
            <a:ext cx="7924800" cy="533400"/>
          </a:xfrm>
        </p:spPr>
        <p:txBody>
          <a:bodyPr anchor="b">
            <a:noAutofit/>
          </a:bodyPr>
          <a:lstStyle>
            <a:lvl1pPr algn="ctr">
              <a:defRPr sz="3200"/>
            </a:lvl1pPr>
          </a:lstStyle>
          <a:p>
            <a:r>
              <a:rPr lang="en-US" dirty="0"/>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527676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2665410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Gray">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182696"/>
            <a:ext cx="2133600" cy="646519"/>
          </a:xfrm>
          <a:prstGeom prst="rect">
            <a:avLst/>
          </a:prstGeom>
        </p:spPr>
      </p:pic>
    </p:spTree>
    <p:extLst>
      <p:ext uri="{BB962C8B-B14F-4D97-AF65-F5344CB8AC3E}">
        <p14:creationId xmlns:p14="http://schemas.microsoft.com/office/powerpoint/2010/main" val="281843614"/>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ngerine_Section Header">
    <p:spTree>
      <p:nvGrpSpPr>
        <p:cNvPr id="1" name=""/>
        <p:cNvGrpSpPr/>
        <p:nvPr/>
      </p:nvGrpSpPr>
      <p:grpSpPr>
        <a:xfrm>
          <a:off x="0" y="0"/>
          <a:ext cx="0" cy="0"/>
          <a:chOff x="0" y="0"/>
          <a:chExt cx="0" cy="0"/>
        </a:xfrm>
      </p:grpSpPr>
      <p:sp>
        <p:nvSpPr>
          <p:cNvPr id="7" name="Rectangle 6"/>
          <p:cNvSpPr/>
          <p:nvPr userDrawn="1"/>
        </p:nvSpPr>
        <p:spPr>
          <a:xfrm>
            <a:off x="-2178" y="-1"/>
            <a:ext cx="9144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6172201"/>
            <a:ext cx="9144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0" y="0"/>
            <a:ext cx="9144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4023817" cy="6248400"/>
          </a:xfrm>
          <a:prstGeom prst="rect">
            <a:avLst/>
          </a:prstGeom>
        </p:spPr>
      </p:pic>
      <p:sp>
        <p:nvSpPr>
          <p:cNvPr id="2" name="Title 1"/>
          <p:cNvSpPr>
            <a:spLocks noGrp="1"/>
          </p:cNvSpPr>
          <p:nvPr>
            <p:ph type="title"/>
          </p:nvPr>
        </p:nvSpPr>
        <p:spPr>
          <a:xfrm>
            <a:off x="4023816" y="2057400"/>
            <a:ext cx="4891584" cy="1828800"/>
          </a:xfrm>
        </p:spPr>
        <p:txBody>
          <a:bodyPr anchor="ctr"/>
          <a:lstStyle>
            <a:lvl1pPr algn="l">
              <a:defRPr sz="4000" b="0" cap="all">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809989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0AE7F-93AA-4C38-9086-940D5FA43EF4}" type="datetimeFigureOut">
              <a:rPr lang="en-US" smtClean="0">
                <a:solidFill>
                  <a:srgbClr val="5F6062">
                    <a:tint val="75000"/>
                  </a:srgbClr>
                </a:solidFill>
              </a:rPr>
              <a:pPr/>
              <a:t>5/5/2021</a:t>
            </a:fld>
            <a:endParaRPr lang="en-US">
              <a:solidFill>
                <a:srgbClr val="5F6062">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5F6062">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547FC5-224D-4B2B-AB96-D4331BB3CBEC}" type="slidenum">
              <a:rPr lang="en-US" smtClean="0">
                <a:solidFill>
                  <a:srgbClr val="5F6062">
                    <a:tint val="75000"/>
                  </a:srgbClr>
                </a:solidFill>
              </a:rPr>
              <a:pPr/>
              <a:t>‹#›</a:t>
            </a:fld>
            <a:endParaRPr lang="en-US">
              <a:solidFill>
                <a:srgbClr val="5F6062">
                  <a:tint val="75000"/>
                </a:srgbClr>
              </a:solidFill>
            </a:endParaRPr>
          </a:p>
        </p:txBody>
      </p:sp>
    </p:spTree>
    <p:extLst>
      <p:ext uri="{BB962C8B-B14F-4D97-AF65-F5344CB8AC3E}">
        <p14:creationId xmlns:p14="http://schemas.microsoft.com/office/powerpoint/2010/main" val="25236485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5" r:id="rId54"/>
    <p:sldLayoutId id="2147483716" r:id="rId55"/>
    <p:sldLayoutId id="2147483717" r:id="rId56"/>
    <p:sldLayoutId id="2147483721" r:id="rId57"/>
    <p:sldLayoutId id="2147483722" r:id="rId58"/>
  </p:sldLayoutIdLst>
  <p:txStyles>
    <p:titleStyle>
      <a:lvl1pPr algn="ctr" defTabSz="914400" rtl="0" eaLnBrk="1" latinLnBrk="0" hangingPunct="1">
        <a:spcBef>
          <a:spcPct val="0"/>
        </a:spcBef>
        <a:buNone/>
        <a:defRPr sz="4400" kern="1200">
          <a:solidFill>
            <a:schemeClr val="tx1">
              <a:lumMod val="50000"/>
            </a:schemeClr>
          </a:solidFill>
          <a:latin typeface="Corbel" panose="020B0503020204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50000"/>
            </a:schemeClr>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50000"/>
            </a:schemeClr>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50000"/>
            </a:schemeClr>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3.png"/><Relationship Id="rId5" Type="http://schemas.microsoft.com/office/2007/relationships/hdphoto" Target="../media/hdphoto1.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customXml" Target="../ink/ink1.xml"/><Relationship Id="rId7" Type="http://schemas.openxmlformats.org/officeDocument/2006/relationships/image" Target="../media/image62.emf"/><Relationship Id="rId2" Type="http://schemas.openxmlformats.org/officeDocument/2006/relationships/notesSlide" Target="../notesSlides/notesSlide27.xml"/><Relationship Id="rId1" Type="http://schemas.openxmlformats.org/officeDocument/2006/relationships/slideLayout" Target="../slideLayouts/slideLayout56.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61.emf"/></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67.jpeg"/><Relationship Id="rId4"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657599" y="3753729"/>
            <a:ext cx="5486401" cy="762000"/>
          </a:xfrm>
        </p:spPr>
        <p:txBody>
          <a:bodyPr/>
          <a:lstStyle/>
          <a:p>
            <a:endParaRPr lang="en-US" sz="1800" dirty="0"/>
          </a:p>
          <a:p>
            <a:r>
              <a:rPr lang="en-US" sz="1800" dirty="0">
                <a:solidFill>
                  <a:schemeClr val="tx1">
                    <a:lumMod val="50000"/>
                  </a:schemeClr>
                </a:solidFill>
              </a:rPr>
              <a:t>Michael O’Connor – Vice President &amp; Senior Consultant</a:t>
            </a:r>
          </a:p>
          <a:p>
            <a:r>
              <a:rPr lang="en-US" sz="1800" dirty="0">
                <a:solidFill>
                  <a:schemeClr val="tx1">
                    <a:lumMod val="50000"/>
                  </a:schemeClr>
                </a:solidFill>
              </a:rPr>
              <a:t>The Leadership Circle</a:t>
            </a:r>
          </a:p>
        </p:txBody>
      </p:sp>
      <p:cxnSp>
        <p:nvCxnSpPr>
          <p:cNvPr id="3" name="Straight Connector 2"/>
          <p:cNvCxnSpPr/>
          <p:nvPr/>
        </p:nvCxnSpPr>
        <p:spPr>
          <a:xfrm>
            <a:off x="3841735" y="3753729"/>
            <a:ext cx="4953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LCP Cert Logo white-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1676400"/>
            <a:ext cx="4375135" cy="1600200"/>
          </a:xfrm>
          <a:prstGeom prst="rect">
            <a:avLst/>
          </a:prstGeom>
        </p:spPr>
      </p:pic>
    </p:spTree>
    <p:extLst>
      <p:ext uri="{BB962C8B-B14F-4D97-AF65-F5344CB8AC3E}">
        <p14:creationId xmlns:p14="http://schemas.microsoft.com/office/powerpoint/2010/main" val="104598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762000"/>
            <a:ext cx="7924800" cy="533400"/>
          </a:xfrm>
        </p:spPr>
        <p:txBody>
          <a:bodyPr rIns="81279"/>
          <a:lstStyle/>
          <a:p>
            <a:pPr marL="39688" eaLnBrk="1" hangingPunct="1"/>
            <a:r>
              <a:rPr lang="en-US" altLang="en-US" sz="2800" b="0" dirty="0"/>
              <a:t>360º Assessment Tool</a:t>
            </a:r>
          </a:p>
        </p:txBody>
      </p:sp>
      <p:sp>
        <p:nvSpPr>
          <p:cNvPr id="5" name="Content Placeholder 4"/>
          <p:cNvSpPr>
            <a:spLocks noGrp="1"/>
          </p:cNvSpPr>
          <p:nvPr>
            <p:ph idx="1"/>
          </p:nvPr>
        </p:nvSpPr>
        <p:spPr>
          <a:xfrm>
            <a:off x="5003800" y="2074985"/>
            <a:ext cx="3276600" cy="3845170"/>
          </a:xfrm>
        </p:spPr>
        <p:txBody>
          <a:bodyPr>
            <a:normAutofit fontScale="85000" lnSpcReduction="10000"/>
          </a:bodyPr>
          <a:lstStyle/>
          <a:p>
            <a:r>
              <a:rPr lang="en-US" dirty="0"/>
              <a:t>Focuses development on key competencies</a:t>
            </a:r>
          </a:p>
          <a:p>
            <a:r>
              <a:rPr lang="en-US" dirty="0"/>
              <a:t>Identifies strengths to build upon </a:t>
            </a:r>
          </a:p>
          <a:p>
            <a:r>
              <a:rPr lang="en-US" dirty="0"/>
              <a:t>Shows the impact of your leadership style on others</a:t>
            </a:r>
          </a:p>
          <a:p>
            <a:r>
              <a:rPr lang="en-US" dirty="0"/>
              <a:t>Highlights gaps in awareness</a:t>
            </a:r>
          </a:p>
          <a:p>
            <a:r>
              <a:rPr lang="en-US" dirty="0"/>
              <a:t>Links thinking and behavior</a:t>
            </a:r>
          </a:p>
          <a:p>
            <a:r>
              <a:rPr lang="en-US" dirty="0"/>
              <a:t>Reduces potential for derailment</a:t>
            </a:r>
          </a:p>
        </p:txBody>
      </p:sp>
      <p:sp>
        <p:nvSpPr>
          <p:cNvPr id="8" name="Text Placeholder 7"/>
          <p:cNvSpPr>
            <a:spLocks noGrp="1"/>
          </p:cNvSpPr>
          <p:nvPr>
            <p:ph type="body" sz="quarter" idx="13"/>
          </p:nvPr>
        </p:nvSpPr>
        <p:spPr>
          <a:xfrm>
            <a:off x="381000" y="6375151"/>
            <a:ext cx="5486400" cy="261610"/>
          </a:xfrm>
        </p:spPr>
        <p:txBody>
          <a:bodyPr/>
          <a:lstStyle/>
          <a:p>
            <a:r>
              <a:rPr lang="en-US" dirty="0"/>
              <a:t>ORIENTATION TO THE LEADERSHIP CIRCLE PROFILE</a:t>
            </a:r>
          </a:p>
        </p:txBody>
      </p:sp>
      <p:sp>
        <p:nvSpPr>
          <p:cNvPr id="6" name="Text Placeholder 5"/>
          <p:cNvSpPr>
            <a:spLocks noGrp="1"/>
          </p:cNvSpPr>
          <p:nvPr>
            <p:ph type="body" sz="quarter" idx="10"/>
          </p:nvPr>
        </p:nvSpPr>
        <p:spPr/>
        <p:txBody>
          <a:bodyPr/>
          <a:lstStyle/>
          <a:p>
            <a:r>
              <a:rPr lang="en-US" dirty="0"/>
              <a:t>360º Assessment Tool</a:t>
            </a:r>
          </a:p>
        </p:txBody>
      </p:sp>
      <p:sp>
        <p:nvSpPr>
          <p:cNvPr id="6148" name="Rectangle 3"/>
          <p:cNvSpPr>
            <a:spLocks/>
          </p:cNvSpPr>
          <p:nvPr/>
        </p:nvSpPr>
        <p:spPr bwMode="auto">
          <a:xfrm>
            <a:off x="685800" y="1422400"/>
            <a:ext cx="8153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ct val="20000"/>
              </a:spcBef>
              <a:buChar char="•"/>
              <a:defRPr sz="2400" b="1">
                <a:solidFill>
                  <a:srgbClr val="687B27"/>
                </a:solidFill>
                <a:latin typeface="Helvetica Neue" charset="0"/>
                <a:ea typeface="MS PGothic" pitchFamily="34" charset="-128"/>
                <a:cs typeface="Helvetica Neue" charset="0"/>
              </a:defRPr>
            </a:lvl1pPr>
            <a:lvl2pPr marL="742950" indent="-285750" eaLnBrk="0" hangingPunct="0">
              <a:spcBef>
                <a:spcPct val="20000"/>
              </a:spcBef>
              <a:buChar char="–"/>
              <a:defRPr sz="2000" b="1">
                <a:solidFill>
                  <a:srgbClr val="5C5952"/>
                </a:solidFill>
                <a:latin typeface="Cambria" pitchFamily="18" charset="0"/>
                <a:ea typeface="MS PGothic" pitchFamily="34" charset="-128"/>
                <a:cs typeface="Arial" pitchFamily="34" charset="0"/>
              </a:defRPr>
            </a:lvl2pPr>
            <a:lvl3pPr marL="1143000" indent="-228600" eaLnBrk="0" hangingPunct="0">
              <a:spcBef>
                <a:spcPct val="20000"/>
              </a:spcBef>
              <a:buChar char="•"/>
              <a:defRPr b="1">
                <a:solidFill>
                  <a:srgbClr val="807D75"/>
                </a:solidFill>
                <a:latin typeface="Cambria" pitchFamily="18" charset="0"/>
                <a:ea typeface="Arial" pitchFamily="34" charset="0"/>
                <a:cs typeface="Arial" pitchFamily="34" charset="0"/>
              </a:defRPr>
            </a:lvl3pPr>
            <a:lvl4pPr marL="16002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4pPr>
            <a:lvl5pPr marL="20574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5pPr>
            <a:lvl6pPr marL="25146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6pPr>
            <a:lvl7pPr marL="29718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7pPr>
            <a:lvl8pPr marL="34290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8pPr>
            <a:lvl9pPr marL="38862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9pPr>
          </a:lstStyle>
          <a:p>
            <a:pPr eaLnBrk="1" hangingPunct="1">
              <a:spcBef>
                <a:spcPts val="575"/>
              </a:spcBef>
              <a:buClr>
                <a:srgbClr val="6C833B"/>
              </a:buClr>
              <a:buFontTx/>
              <a:buNone/>
            </a:pPr>
            <a:r>
              <a:rPr lang="en-US" altLang="en-US" sz="2000" b="0">
                <a:solidFill>
                  <a:srgbClr val="6C833B"/>
                </a:solidFill>
                <a:latin typeface="Calibri" pitchFamily="34" charset="0"/>
                <a:cs typeface="Arial" pitchFamily="34" charset="0"/>
              </a:rPr>
              <a:t>   </a:t>
            </a:r>
          </a:p>
        </p:txBody>
      </p:sp>
      <p:sp>
        <p:nvSpPr>
          <p:cNvPr id="9" name="Rectangle 8"/>
          <p:cNvSpPr/>
          <p:nvPr/>
        </p:nvSpPr>
        <p:spPr>
          <a:xfrm>
            <a:off x="5003800" y="1500622"/>
            <a:ext cx="1159292" cy="400110"/>
          </a:xfrm>
          <a:prstGeom prst="rect">
            <a:avLst/>
          </a:prstGeom>
        </p:spPr>
        <p:txBody>
          <a:bodyPr wrap="none">
            <a:spAutoFit/>
          </a:bodyPr>
          <a:lstStyle/>
          <a:p>
            <a:pPr>
              <a:spcBef>
                <a:spcPts val="575"/>
              </a:spcBef>
              <a:buClr>
                <a:srgbClr val="6C833B"/>
              </a:buClr>
            </a:pPr>
            <a:r>
              <a:rPr lang="en-US" sz="2000" b="1" dirty="0">
                <a:solidFill>
                  <a:schemeClr val="accent1"/>
                </a:solidFill>
                <a:latin typeface="Corbel" panose="020B0503020204020204" pitchFamily="34" charset="0"/>
                <a:cs typeface="Arial" pitchFamily="34" charset="0"/>
              </a:rPr>
              <a:t> Benefits</a:t>
            </a:r>
          </a:p>
        </p:txBody>
      </p:sp>
      <p:sp>
        <p:nvSpPr>
          <p:cNvPr id="14" name="Content Placeholder 4"/>
          <p:cNvSpPr txBox="1">
            <a:spLocks/>
          </p:cNvSpPr>
          <p:nvPr/>
        </p:nvSpPr>
        <p:spPr>
          <a:xfrm>
            <a:off x="863600" y="2074985"/>
            <a:ext cx="3276600" cy="38451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US" sz="2000" dirty="0"/>
              <a:t>An assessment based on research proven leadership traits and dimensions.</a:t>
            </a:r>
          </a:p>
          <a:p>
            <a:pPr fontAlgn="auto">
              <a:spcAft>
                <a:spcPts val="0"/>
              </a:spcAft>
            </a:pPr>
            <a:r>
              <a:rPr lang="en-US" sz="2000" dirty="0"/>
              <a:t> A questionnaire, both for a leader (self) and others (raters)</a:t>
            </a:r>
          </a:p>
          <a:p>
            <a:pPr fontAlgn="auto">
              <a:spcAft>
                <a:spcPts val="0"/>
              </a:spcAft>
            </a:pPr>
            <a:r>
              <a:rPr lang="en-US" sz="2000" dirty="0"/>
              <a:t> Confidential feedback</a:t>
            </a:r>
          </a:p>
          <a:p>
            <a:pPr fontAlgn="auto">
              <a:spcAft>
                <a:spcPts val="0"/>
              </a:spcAft>
            </a:pPr>
            <a:r>
              <a:rPr lang="en-US" sz="2000" dirty="0"/>
              <a:t> A foundation to ongoing coaching and development</a:t>
            </a:r>
          </a:p>
        </p:txBody>
      </p:sp>
      <p:sp>
        <p:nvSpPr>
          <p:cNvPr id="10" name="Rectangle 9"/>
          <p:cNvSpPr/>
          <p:nvPr/>
        </p:nvSpPr>
        <p:spPr>
          <a:xfrm>
            <a:off x="863600" y="1500622"/>
            <a:ext cx="3135730" cy="400110"/>
          </a:xfrm>
          <a:prstGeom prst="rect">
            <a:avLst/>
          </a:prstGeom>
        </p:spPr>
        <p:txBody>
          <a:bodyPr wrap="none">
            <a:spAutoFit/>
          </a:bodyPr>
          <a:lstStyle/>
          <a:p>
            <a:pPr eaLnBrk="1" hangingPunct="1">
              <a:spcBef>
                <a:spcPts val="575"/>
              </a:spcBef>
              <a:buClr>
                <a:srgbClr val="6C833B"/>
              </a:buClr>
              <a:buFontTx/>
              <a:buNone/>
            </a:pPr>
            <a:r>
              <a:rPr lang="en-US" altLang="en-US" sz="2000" b="1" dirty="0">
                <a:solidFill>
                  <a:schemeClr val="accent1"/>
                </a:solidFill>
                <a:latin typeface="Corbel" panose="020B0503020204020204" pitchFamily="34" charset="0"/>
                <a:cs typeface="Arial" pitchFamily="34" charset="0"/>
              </a:rPr>
              <a:t>What is a 360 Assessment?</a:t>
            </a:r>
          </a:p>
        </p:txBody>
      </p:sp>
    </p:spTree>
    <p:custDataLst>
      <p:tags r:id="rId1"/>
    </p:custDataLst>
    <p:extLst>
      <p:ext uri="{BB962C8B-B14F-4D97-AF65-F5344CB8AC3E}">
        <p14:creationId xmlns:p14="http://schemas.microsoft.com/office/powerpoint/2010/main" val="25571693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762000"/>
            <a:ext cx="7924800" cy="533400"/>
          </a:xfrm>
        </p:spPr>
        <p:txBody>
          <a:bodyPr rIns="81279"/>
          <a:lstStyle/>
          <a:p>
            <a:pPr marL="39688" eaLnBrk="1" hangingPunct="1"/>
            <a:r>
              <a:rPr lang="en-US" altLang="en-US" sz="2800" b="0" dirty="0"/>
              <a:t>360º Assessment Tool</a:t>
            </a:r>
          </a:p>
        </p:txBody>
      </p:sp>
      <p:sp>
        <p:nvSpPr>
          <p:cNvPr id="5" name="Content Placeholder 4"/>
          <p:cNvSpPr>
            <a:spLocks noGrp="1"/>
          </p:cNvSpPr>
          <p:nvPr>
            <p:ph idx="1"/>
          </p:nvPr>
        </p:nvSpPr>
        <p:spPr>
          <a:xfrm>
            <a:off x="5003800" y="2074985"/>
            <a:ext cx="3276600" cy="3845170"/>
          </a:xfrm>
        </p:spPr>
        <p:txBody>
          <a:bodyPr>
            <a:normAutofit fontScale="85000" lnSpcReduction="10000"/>
          </a:bodyPr>
          <a:lstStyle/>
          <a:p>
            <a:r>
              <a:rPr lang="en-US" dirty="0"/>
              <a:t>Focuses development on key competencies</a:t>
            </a:r>
          </a:p>
          <a:p>
            <a:r>
              <a:rPr lang="en-US" dirty="0">
                <a:highlight>
                  <a:srgbClr val="FFFF00"/>
                </a:highlight>
              </a:rPr>
              <a:t>Identifies strengths to build upon </a:t>
            </a:r>
          </a:p>
          <a:p>
            <a:r>
              <a:rPr lang="en-US" dirty="0"/>
              <a:t>Shows the impact of your leadership style on others</a:t>
            </a:r>
          </a:p>
          <a:p>
            <a:r>
              <a:rPr lang="en-US" dirty="0">
                <a:highlight>
                  <a:srgbClr val="FFFF00"/>
                </a:highlight>
              </a:rPr>
              <a:t>Highlights gaps in awareness</a:t>
            </a:r>
          </a:p>
          <a:p>
            <a:r>
              <a:rPr lang="en-US" dirty="0">
                <a:highlight>
                  <a:srgbClr val="FFFF00"/>
                </a:highlight>
              </a:rPr>
              <a:t>Links thinking and behavior</a:t>
            </a:r>
          </a:p>
          <a:p>
            <a:r>
              <a:rPr lang="en-US" dirty="0"/>
              <a:t>Reduces potential for derailment</a:t>
            </a:r>
          </a:p>
        </p:txBody>
      </p:sp>
      <p:sp>
        <p:nvSpPr>
          <p:cNvPr id="8" name="Text Placeholder 7"/>
          <p:cNvSpPr>
            <a:spLocks noGrp="1"/>
          </p:cNvSpPr>
          <p:nvPr>
            <p:ph type="body" sz="quarter" idx="13"/>
          </p:nvPr>
        </p:nvSpPr>
        <p:spPr>
          <a:xfrm>
            <a:off x="381000" y="6375151"/>
            <a:ext cx="5486400" cy="261610"/>
          </a:xfrm>
        </p:spPr>
        <p:txBody>
          <a:bodyPr/>
          <a:lstStyle/>
          <a:p>
            <a:r>
              <a:rPr lang="en-US" dirty="0"/>
              <a:t>ORIENTATION TO THE LEADERSHIP CIRCLE PROFILE</a:t>
            </a:r>
          </a:p>
        </p:txBody>
      </p:sp>
      <p:sp>
        <p:nvSpPr>
          <p:cNvPr id="6" name="Text Placeholder 5"/>
          <p:cNvSpPr>
            <a:spLocks noGrp="1"/>
          </p:cNvSpPr>
          <p:nvPr>
            <p:ph type="body" sz="quarter" idx="10"/>
          </p:nvPr>
        </p:nvSpPr>
        <p:spPr/>
        <p:txBody>
          <a:bodyPr/>
          <a:lstStyle/>
          <a:p>
            <a:r>
              <a:rPr lang="en-US" dirty="0"/>
              <a:t>360º Assessment Tool</a:t>
            </a:r>
          </a:p>
        </p:txBody>
      </p:sp>
      <p:sp>
        <p:nvSpPr>
          <p:cNvPr id="6148" name="Rectangle 3"/>
          <p:cNvSpPr>
            <a:spLocks/>
          </p:cNvSpPr>
          <p:nvPr/>
        </p:nvSpPr>
        <p:spPr bwMode="auto">
          <a:xfrm>
            <a:off x="685800" y="1422400"/>
            <a:ext cx="8153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ct val="20000"/>
              </a:spcBef>
              <a:buChar char="•"/>
              <a:defRPr sz="2400" b="1">
                <a:solidFill>
                  <a:srgbClr val="687B27"/>
                </a:solidFill>
                <a:latin typeface="Helvetica Neue" charset="0"/>
                <a:ea typeface="MS PGothic" pitchFamily="34" charset="-128"/>
                <a:cs typeface="Helvetica Neue" charset="0"/>
              </a:defRPr>
            </a:lvl1pPr>
            <a:lvl2pPr marL="742950" indent="-285750" eaLnBrk="0" hangingPunct="0">
              <a:spcBef>
                <a:spcPct val="20000"/>
              </a:spcBef>
              <a:buChar char="–"/>
              <a:defRPr sz="2000" b="1">
                <a:solidFill>
                  <a:srgbClr val="5C5952"/>
                </a:solidFill>
                <a:latin typeface="Cambria" pitchFamily="18" charset="0"/>
                <a:ea typeface="MS PGothic" pitchFamily="34" charset="-128"/>
                <a:cs typeface="Arial" pitchFamily="34" charset="0"/>
              </a:defRPr>
            </a:lvl2pPr>
            <a:lvl3pPr marL="1143000" indent="-228600" eaLnBrk="0" hangingPunct="0">
              <a:spcBef>
                <a:spcPct val="20000"/>
              </a:spcBef>
              <a:buChar char="•"/>
              <a:defRPr b="1">
                <a:solidFill>
                  <a:srgbClr val="807D75"/>
                </a:solidFill>
                <a:latin typeface="Cambria" pitchFamily="18" charset="0"/>
                <a:ea typeface="Arial" pitchFamily="34" charset="0"/>
                <a:cs typeface="Arial" pitchFamily="34" charset="0"/>
              </a:defRPr>
            </a:lvl3pPr>
            <a:lvl4pPr marL="16002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4pPr>
            <a:lvl5pPr marL="20574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5pPr>
            <a:lvl6pPr marL="25146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6pPr>
            <a:lvl7pPr marL="29718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7pPr>
            <a:lvl8pPr marL="34290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8pPr>
            <a:lvl9pPr marL="38862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9pPr>
          </a:lstStyle>
          <a:p>
            <a:pPr eaLnBrk="1" hangingPunct="1">
              <a:spcBef>
                <a:spcPts val="575"/>
              </a:spcBef>
              <a:buClr>
                <a:srgbClr val="6C833B"/>
              </a:buClr>
              <a:buFontTx/>
              <a:buNone/>
            </a:pPr>
            <a:r>
              <a:rPr lang="en-US" altLang="en-US" sz="2000" b="0">
                <a:solidFill>
                  <a:srgbClr val="6C833B"/>
                </a:solidFill>
                <a:latin typeface="Calibri" pitchFamily="34" charset="0"/>
                <a:cs typeface="Arial" pitchFamily="34" charset="0"/>
              </a:rPr>
              <a:t>   </a:t>
            </a:r>
          </a:p>
        </p:txBody>
      </p:sp>
      <p:sp>
        <p:nvSpPr>
          <p:cNvPr id="9" name="Rectangle 8"/>
          <p:cNvSpPr/>
          <p:nvPr/>
        </p:nvSpPr>
        <p:spPr>
          <a:xfrm>
            <a:off x="5003800" y="1500622"/>
            <a:ext cx="1159292" cy="400110"/>
          </a:xfrm>
          <a:prstGeom prst="rect">
            <a:avLst/>
          </a:prstGeom>
        </p:spPr>
        <p:txBody>
          <a:bodyPr wrap="none">
            <a:spAutoFit/>
          </a:bodyPr>
          <a:lstStyle/>
          <a:p>
            <a:pPr>
              <a:spcBef>
                <a:spcPts val="575"/>
              </a:spcBef>
              <a:buClr>
                <a:srgbClr val="6C833B"/>
              </a:buClr>
            </a:pPr>
            <a:r>
              <a:rPr lang="en-US" sz="2000" b="1" dirty="0">
                <a:solidFill>
                  <a:schemeClr val="accent1"/>
                </a:solidFill>
                <a:latin typeface="Corbel" panose="020B0503020204020204" pitchFamily="34" charset="0"/>
                <a:cs typeface="Arial" pitchFamily="34" charset="0"/>
              </a:rPr>
              <a:t> Benefits</a:t>
            </a:r>
          </a:p>
        </p:txBody>
      </p:sp>
      <p:sp>
        <p:nvSpPr>
          <p:cNvPr id="14" name="Content Placeholder 4"/>
          <p:cNvSpPr txBox="1">
            <a:spLocks/>
          </p:cNvSpPr>
          <p:nvPr/>
        </p:nvSpPr>
        <p:spPr>
          <a:xfrm>
            <a:off x="863600" y="2074985"/>
            <a:ext cx="3276600" cy="38451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US" sz="2000" dirty="0"/>
              <a:t>An assessment based on </a:t>
            </a:r>
            <a:r>
              <a:rPr lang="en-US" sz="2000" dirty="0">
                <a:highlight>
                  <a:srgbClr val="FFFF00"/>
                </a:highlight>
              </a:rPr>
              <a:t>research proven leadership traits and dimensions.</a:t>
            </a:r>
          </a:p>
          <a:p>
            <a:pPr fontAlgn="auto">
              <a:spcAft>
                <a:spcPts val="0"/>
              </a:spcAft>
            </a:pPr>
            <a:r>
              <a:rPr lang="en-US" sz="2000" dirty="0"/>
              <a:t> A questionnaire, both for a leader (self) and others (raters)</a:t>
            </a:r>
          </a:p>
          <a:p>
            <a:pPr fontAlgn="auto">
              <a:spcAft>
                <a:spcPts val="0"/>
              </a:spcAft>
            </a:pPr>
            <a:r>
              <a:rPr lang="en-US" sz="2000" dirty="0"/>
              <a:t> </a:t>
            </a:r>
            <a:r>
              <a:rPr lang="en-US" sz="2000" dirty="0">
                <a:highlight>
                  <a:srgbClr val="FFFF00"/>
                </a:highlight>
              </a:rPr>
              <a:t>Confidential feedback</a:t>
            </a:r>
          </a:p>
          <a:p>
            <a:pPr fontAlgn="auto">
              <a:spcAft>
                <a:spcPts val="0"/>
              </a:spcAft>
            </a:pPr>
            <a:r>
              <a:rPr lang="en-US" sz="2000" dirty="0"/>
              <a:t> A foundation to ongoing coaching and development</a:t>
            </a:r>
          </a:p>
        </p:txBody>
      </p:sp>
      <p:sp>
        <p:nvSpPr>
          <p:cNvPr id="10" name="Rectangle 9"/>
          <p:cNvSpPr/>
          <p:nvPr/>
        </p:nvSpPr>
        <p:spPr>
          <a:xfrm>
            <a:off x="863600" y="1500622"/>
            <a:ext cx="3135730" cy="400110"/>
          </a:xfrm>
          <a:prstGeom prst="rect">
            <a:avLst/>
          </a:prstGeom>
        </p:spPr>
        <p:txBody>
          <a:bodyPr wrap="none">
            <a:spAutoFit/>
          </a:bodyPr>
          <a:lstStyle/>
          <a:p>
            <a:pPr eaLnBrk="1" hangingPunct="1">
              <a:spcBef>
                <a:spcPts val="575"/>
              </a:spcBef>
              <a:buClr>
                <a:srgbClr val="6C833B"/>
              </a:buClr>
              <a:buFontTx/>
              <a:buNone/>
            </a:pPr>
            <a:r>
              <a:rPr lang="en-US" altLang="en-US" sz="2000" b="1" dirty="0">
                <a:solidFill>
                  <a:schemeClr val="accent1"/>
                </a:solidFill>
                <a:latin typeface="Corbel" panose="020B0503020204020204" pitchFamily="34" charset="0"/>
                <a:cs typeface="Arial" pitchFamily="34" charset="0"/>
              </a:rPr>
              <a:t>What is a 360 Assessment?</a:t>
            </a:r>
          </a:p>
        </p:txBody>
      </p:sp>
    </p:spTree>
    <p:custDataLst>
      <p:tags r:id="rId1"/>
    </p:custDataLst>
    <p:extLst>
      <p:ext uri="{BB962C8B-B14F-4D97-AF65-F5344CB8AC3E}">
        <p14:creationId xmlns:p14="http://schemas.microsoft.com/office/powerpoint/2010/main" val="257564826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3931" y="533400"/>
            <a:ext cx="4891584" cy="1676400"/>
          </a:xfrm>
        </p:spPr>
        <p:txBody>
          <a:bodyPr>
            <a:noAutofit/>
          </a:bodyPr>
          <a:lstStyle/>
          <a:p>
            <a:r>
              <a:rPr lang="en-US" sz="1800" spc="38" dirty="0">
                <a:solidFill>
                  <a:schemeClr val="bg1"/>
                </a:solidFill>
                <a:latin typeface="Helvetica" pitchFamily="2" charset="0"/>
              </a:rPr>
              <a:t>FREE SELF ASSESSMENT</a:t>
            </a:r>
          </a:p>
        </p:txBody>
      </p:sp>
      <p:sp>
        <p:nvSpPr>
          <p:cNvPr id="5" name="Subtitle 4"/>
          <p:cNvSpPr>
            <a:spLocks noGrp="1"/>
          </p:cNvSpPr>
          <p:nvPr>
            <p:ph type="subTitle" idx="4294967295"/>
          </p:nvPr>
        </p:nvSpPr>
        <p:spPr>
          <a:xfrm>
            <a:off x="664090" y="2514600"/>
            <a:ext cx="4411266" cy="2914650"/>
          </a:xfrm>
        </p:spPr>
        <p:txBody>
          <a:bodyPr>
            <a:normAutofit/>
          </a:bodyPr>
          <a:lstStyle/>
          <a:p>
            <a:pPr>
              <a:lnSpc>
                <a:spcPct val="170000"/>
              </a:lnSpc>
              <a:buFont typeface="Wingdings" panose="05000000000000000000" pitchFamily="2" charset="2"/>
              <a:buChar char="q"/>
            </a:pPr>
            <a:endParaRPr lang="en-US" sz="2000" dirty="0">
              <a:solidFill>
                <a:schemeClr val="bg1"/>
              </a:solidFill>
            </a:endParaRPr>
          </a:p>
          <a:p>
            <a:pPr>
              <a:lnSpc>
                <a:spcPct val="170000"/>
              </a:lnSpc>
              <a:buFont typeface="Wingdings" panose="05000000000000000000" pitchFamily="2" charset="2"/>
              <a:buChar char="q"/>
            </a:pPr>
            <a:r>
              <a:rPr lang="en-US" sz="2000" dirty="0">
                <a:solidFill>
                  <a:schemeClr val="bg1"/>
                </a:solidFill>
              </a:rPr>
              <a:t>LeadershipCircle.com</a:t>
            </a:r>
          </a:p>
          <a:p>
            <a:pPr>
              <a:lnSpc>
                <a:spcPct val="170000"/>
              </a:lnSpc>
              <a:buFont typeface="Wingdings" panose="05000000000000000000" pitchFamily="2" charset="2"/>
              <a:buChar char="q"/>
            </a:pPr>
            <a:r>
              <a:rPr lang="en-US" sz="2000" dirty="0">
                <a:solidFill>
                  <a:schemeClr val="bg1"/>
                </a:solidFill>
              </a:rPr>
              <a:t>On the main Home Page</a:t>
            </a:r>
          </a:p>
        </p:txBody>
      </p:sp>
      <p:sp>
        <p:nvSpPr>
          <p:cNvPr id="6" name="Content Placeholder 2"/>
          <p:cNvSpPr txBox="1">
            <a:spLocks/>
          </p:cNvSpPr>
          <p:nvPr/>
        </p:nvSpPr>
        <p:spPr>
          <a:xfrm>
            <a:off x="4286250" y="3714750"/>
            <a:ext cx="2686050" cy="857250"/>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baseline="0">
                <a:solidFill>
                  <a:schemeClr val="bg1"/>
                </a:solidFill>
                <a:latin typeface="Corbel" panose="020B0503020204020204" pitchFamily="34" charset="0"/>
                <a:ea typeface="+mn-ea"/>
                <a:cs typeface="Gotham Book" pitchFamily="50"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Corbel" panose="020B0503020204020204" pitchFamily="34" charset="0"/>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Corbel" panose="020B0503020204020204" pitchFamily="34"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Corbel" panose="020B0503020204020204" pitchFamily="34" charset="0"/>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Corbel" panose="020B0503020204020204" pitchFamily="34"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3300" b="1" dirty="0"/>
          </a:p>
        </p:txBody>
      </p:sp>
    </p:spTree>
    <p:extLst>
      <p:ext uri="{BB962C8B-B14F-4D97-AF65-F5344CB8AC3E}">
        <p14:creationId xmlns:p14="http://schemas.microsoft.com/office/powerpoint/2010/main" val="229243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119" y="152401"/>
            <a:ext cx="6545764" cy="65532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9118" y="152401"/>
            <a:ext cx="6545764" cy="6553199"/>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5859" y="22860"/>
            <a:ext cx="6812282" cy="6812280"/>
          </a:xfrm>
          <a:prstGeom prst="rect">
            <a:avLst/>
          </a:prstGeom>
        </p:spPr>
      </p:pic>
      <p:sp>
        <p:nvSpPr>
          <p:cNvPr id="150530" name="Slide Number Placeholder 1"/>
          <p:cNvSpPr>
            <a:spLocks noGrp="1"/>
          </p:cNvSpPr>
          <p:nvPr>
            <p:ph type="sldNum" sz="quarter" idx="4294967295"/>
          </p:nvPr>
        </p:nvSpPr>
        <p:spPr bwMode="auto">
          <a:xfrm>
            <a:off x="57150" y="6592042"/>
            <a:ext cx="419100" cy="364628"/>
          </a:xfrm>
          <a:prstGeom prst="rect">
            <a:avLst/>
          </a:prstGeom>
          <a:noFill/>
          <a:ln>
            <a:miter lim="800000"/>
            <a:headEnd/>
            <a:tailEnd/>
          </a:ln>
        </p:spPr>
        <p:txBody>
          <a:bodyPr/>
          <a:lstStyle/>
          <a:p>
            <a:fld id="{ABB52E2A-FC7F-488F-A9C8-974BA14F7434}" type="slidenum">
              <a:rPr lang="en-AU"/>
              <a:pPr/>
              <a:t>13</a:t>
            </a:fld>
            <a:endParaRPr lang="en-AU"/>
          </a:p>
        </p:txBody>
      </p:sp>
    </p:spTree>
    <p:extLst>
      <p:ext uri="{BB962C8B-B14F-4D97-AF65-F5344CB8AC3E}">
        <p14:creationId xmlns:p14="http://schemas.microsoft.com/office/powerpoint/2010/main" val="266378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300"/>
                                  </p:stCondLst>
                                  <p:childTnLst>
                                    <p:animEffect transition="out" filter="fade">
                                      <p:cBhvr>
                                        <p:cTn id="6" dur="700"/>
                                        <p:tgtEl>
                                          <p:spTgt spid="16"/>
                                        </p:tgtEl>
                                      </p:cBhvr>
                                    </p:animEffect>
                                    <p:set>
                                      <p:cBhvr>
                                        <p:cTn id="7" dur="1" fill="hold">
                                          <p:stCondLst>
                                            <p:cond delay="6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704236"/>
            <a:ext cx="5334000" cy="529712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533400"/>
            <a:ext cx="5638800" cy="5638800"/>
          </a:xfrm>
          <a:prstGeom prst="rect">
            <a:avLst/>
          </a:prstGeom>
        </p:spPr>
      </p:pic>
      <p:sp>
        <p:nvSpPr>
          <p:cNvPr id="8" name="Title 7"/>
          <p:cNvSpPr>
            <a:spLocks noGrp="1"/>
          </p:cNvSpPr>
          <p:nvPr>
            <p:ph type="title"/>
          </p:nvPr>
        </p:nvSpPr>
        <p:spPr/>
        <p:txBody>
          <a:bodyPr/>
          <a:lstStyle/>
          <a:p>
            <a:r>
              <a:rPr lang="en-US" dirty="0"/>
              <a:t>People &amp; Task</a:t>
            </a:r>
          </a:p>
        </p:txBody>
      </p:sp>
      <p:sp>
        <p:nvSpPr>
          <p:cNvPr id="17" name="Text Placeholder 2"/>
          <p:cNvSpPr>
            <a:spLocks noGrp="1"/>
          </p:cNvSpPr>
          <p:nvPr>
            <p:ph type="body" sz="quarter" idx="13"/>
          </p:nvPr>
        </p:nvSpPr>
        <p:spPr>
          <a:xfrm>
            <a:off x="381000" y="6375151"/>
            <a:ext cx="5486400" cy="261610"/>
          </a:xfrm>
        </p:spPr>
        <p:txBody>
          <a:bodyPr/>
          <a:lstStyle/>
          <a:p>
            <a:r>
              <a:rPr lang="en-US" dirty="0"/>
              <a:t>LEADERSHIP CIRCLE PROFILE CERTIFICATION</a:t>
            </a:r>
          </a:p>
        </p:txBody>
      </p:sp>
      <p:sp>
        <p:nvSpPr>
          <p:cNvPr id="18" name="Text Placeholder 1"/>
          <p:cNvSpPr>
            <a:spLocks noGrp="1"/>
          </p:cNvSpPr>
          <p:nvPr>
            <p:ph type="body" sz="quarter" idx="10"/>
          </p:nvPr>
        </p:nvSpPr>
        <p:spPr>
          <a:xfrm>
            <a:off x="499235" y="18291"/>
            <a:ext cx="1710571" cy="261610"/>
          </a:xfrm>
        </p:spPr>
        <p:txBody>
          <a:bodyPr/>
          <a:lstStyle/>
          <a:p>
            <a:r>
              <a:rPr lang="en-US" dirty="0"/>
              <a:t>LCP Framework</a:t>
            </a:r>
          </a:p>
        </p:txBody>
      </p:sp>
    </p:spTree>
    <p:extLst>
      <p:ext uri="{BB962C8B-B14F-4D97-AF65-F5344CB8AC3E}">
        <p14:creationId xmlns:p14="http://schemas.microsoft.com/office/powerpoint/2010/main" val="44994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463172" y="1168885"/>
            <a:ext cx="5604628" cy="5487419"/>
          </a:xfrm>
          <a:prstGeom prst="rect">
            <a:avLst/>
          </a:prstGeom>
        </p:spPr>
      </p:pic>
      <p:pic>
        <p:nvPicPr>
          <p:cNvPr id="17" name="Picture 16"/>
          <p:cNvPicPr>
            <a:picLocks noChangeAspect="1"/>
          </p:cNvPicPr>
          <p:nvPr/>
        </p:nvPicPr>
        <p:blipFill rotWithShape="1">
          <a:blip r:embed="rId4" cstate="print">
            <a:duotone>
              <a:prstClr val="black"/>
              <a:srgbClr val="00B0F0">
                <a:tint val="45000"/>
                <a:satMod val="400000"/>
              </a:srgbClr>
            </a:duotone>
            <a:extLst>
              <a:ext uri="{28A0092B-C50C-407E-A947-70E740481C1C}">
                <a14:useLocalDpi xmlns:a14="http://schemas.microsoft.com/office/drawing/2010/main" val="0"/>
              </a:ext>
            </a:extLst>
          </a:blip>
          <a:srcRect b="19726"/>
          <a:stretch/>
        </p:blipFill>
        <p:spPr>
          <a:xfrm>
            <a:off x="3012374" y="-108595"/>
            <a:ext cx="6443231" cy="6292828"/>
          </a:xfrm>
          <a:prstGeom prst="rect">
            <a:avLst/>
          </a:prstGeom>
        </p:spPr>
      </p:pic>
      <p:pic>
        <p:nvPicPr>
          <p:cNvPr id="18" name="Picture 17"/>
          <p:cNvPicPr>
            <a:picLocks noChangeAspect="1"/>
          </p:cNvPicPr>
          <p:nvPr/>
        </p:nvPicPr>
        <p:blipFill rotWithShape="1">
          <a:blip r:embed="rId5" cstate="print">
            <a:duotone>
              <a:prstClr val="black"/>
              <a:srgbClr val="00B0F0">
                <a:tint val="45000"/>
                <a:satMod val="400000"/>
              </a:srgbClr>
            </a:duotone>
            <a:extLst>
              <a:ext uri="{28A0092B-C50C-407E-A947-70E740481C1C}">
                <a14:useLocalDpi xmlns:a14="http://schemas.microsoft.com/office/drawing/2010/main" val="0"/>
              </a:ext>
            </a:extLst>
          </a:blip>
          <a:srcRect b="27778"/>
          <a:stretch/>
        </p:blipFill>
        <p:spPr>
          <a:xfrm>
            <a:off x="3012374" y="-152400"/>
            <a:ext cx="6443231" cy="5661622"/>
          </a:xfrm>
          <a:prstGeom prst="rect">
            <a:avLst/>
          </a:prstGeom>
        </p:spPr>
      </p:pic>
      <p:pic>
        <p:nvPicPr>
          <p:cNvPr id="19" name="Picture 18"/>
          <p:cNvPicPr>
            <a:picLocks noChangeAspect="1"/>
          </p:cNvPicPr>
          <p:nvPr/>
        </p:nvPicPr>
        <p:blipFill rotWithShape="1">
          <a:blip r:embed="rId6" cstate="print">
            <a:duotone>
              <a:prstClr val="black"/>
              <a:srgbClr val="00B0F0">
                <a:tint val="45000"/>
                <a:satMod val="400000"/>
              </a:srgbClr>
            </a:duotone>
            <a:extLst>
              <a:ext uri="{28A0092B-C50C-407E-A947-70E740481C1C}">
                <a14:useLocalDpi xmlns:a14="http://schemas.microsoft.com/office/drawing/2010/main" val="0"/>
              </a:ext>
            </a:extLst>
          </a:blip>
          <a:srcRect b="30578"/>
          <a:stretch/>
        </p:blipFill>
        <p:spPr>
          <a:xfrm>
            <a:off x="3012373" y="-126524"/>
            <a:ext cx="6443232" cy="5442147"/>
          </a:xfrm>
          <a:prstGeom prst="rect">
            <a:avLst/>
          </a:prstGeom>
        </p:spPr>
      </p:pic>
      <p:pic>
        <p:nvPicPr>
          <p:cNvPr id="20" name="Picture 19"/>
          <p:cNvPicPr>
            <a:picLocks noChangeAspect="1"/>
          </p:cNvPicPr>
          <p:nvPr/>
        </p:nvPicPr>
        <p:blipFill rotWithShape="1">
          <a:blip r:embed="rId7" cstate="print">
            <a:duotone>
              <a:prstClr val="black"/>
              <a:srgbClr val="00B0F0">
                <a:tint val="45000"/>
                <a:satMod val="400000"/>
              </a:srgbClr>
            </a:duotone>
            <a:extLst>
              <a:ext uri="{28A0092B-C50C-407E-A947-70E740481C1C}">
                <a14:useLocalDpi xmlns:a14="http://schemas.microsoft.com/office/drawing/2010/main" val="0"/>
              </a:ext>
            </a:extLst>
          </a:blip>
          <a:srcRect b="39329"/>
          <a:stretch/>
        </p:blipFill>
        <p:spPr>
          <a:xfrm>
            <a:off x="3012374" y="-126518"/>
            <a:ext cx="6443231" cy="4756125"/>
          </a:xfrm>
          <a:prstGeom prst="rect">
            <a:avLst/>
          </a:prstGeom>
        </p:spPr>
      </p:pic>
      <p:pic>
        <p:nvPicPr>
          <p:cNvPr id="25" name="Picture 24"/>
          <p:cNvPicPr>
            <a:picLocks noChangeAspect="1"/>
          </p:cNvPicPr>
          <p:nvPr/>
        </p:nvPicPr>
        <p:blipFill rotWithShape="1">
          <a:blip r:embed="rId8" cstate="print">
            <a:duotone>
              <a:prstClr val="black"/>
              <a:srgbClr val="00B0F0">
                <a:tint val="45000"/>
                <a:satMod val="400000"/>
              </a:srgbClr>
            </a:duotone>
            <a:extLst>
              <a:ext uri="{28A0092B-C50C-407E-A947-70E740481C1C}">
                <a14:useLocalDpi xmlns:a14="http://schemas.microsoft.com/office/drawing/2010/main" val="0"/>
              </a:ext>
            </a:extLst>
          </a:blip>
          <a:srcRect b="47373"/>
          <a:stretch/>
        </p:blipFill>
        <p:spPr>
          <a:xfrm>
            <a:off x="3020815" y="-152398"/>
            <a:ext cx="6443231" cy="4125544"/>
          </a:xfrm>
          <a:prstGeom prst="rect">
            <a:avLst/>
          </a:prstGeom>
        </p:spPr>
      </p:pic>
      <p:sp>
        <p:nvSpPr>
          <p:cNvPr id="7" name="TextBox 6"/>
          <p:cNvSpPr txBox="1"/>
          <p:nvPr/>
        </p:nvSpPr>
        <p:spPr>
          <a:xfrm>
            <a:off x="1141112" y="721363"/>
            <a:ext cx="2760662" cy="1246495"/>
          </a:xfrm>
          <a:prstGeom prst="rect">
            <a:avLst/>
          </a:prstGeom>
          <a:noFill/>
        </p:spPr>
        <p:txBody>
          <a:bodyPr lIns="91322" tIns="45662" rIns="91322" bIns="45662">
            <a:spAutoFit/>
          </a:bodyPr>
          <a:lstStyle/>
          <a:p>
            <a:pPr>
              <a:defRPr/>
            </a:pPr>
            <a:r>
              <a:rPr lang="en-US" sz="1500" i="1" dirty="0">
                <a:solidFill>
                  <a:srgbClr val="333333"/>
                </a:solidFill>
                <a:latin typeface="Corbel" panose="020B0503020204020204" pitchFamily="34" charset="0"/>
                <a:cs typeface="Arial" pitchFamily="34" charset="0"/>
              </a:rPr>
              <a:t>Caring Connection</a:t>
            </a:r>
          </a:p>
          <a:p>
            <a:pPr>
              <a:defRPr/>
            </a:pPr>
            <a:r>
              <a:rPr lang="en-US" sz="1500" i="1" dirty="0">
                <a:solidFill>
                  <a:srgbClr val="333333"/>
                </a:solidFill>
                <a:latin typeface="Corbel" panose="020B0503020204020204" pitchFamily="34" charset="0"/>
                <a:cs typeface="Arial" pitchFamily="34" charset="0"/>
              </a:rPr>
              <a:t>Fosters Team Play</a:t>
            </a:r>
          </a:p>
          <a:p>
            <a:pPr>
              <a:defRPr/>
            </a:pPr>
            <a:r>
              <a:rPr lang="en-US" sz="1500" i="1" dirty="0">
                <a:solidFill>
                  <a:srgbClr val="333333"/>
                </a:solidFill>
                <a:latin typeface="Corbel" panose="020B0503020204020204" pitchFamily="34" charset="0"/>
                <a:cs typeface="Arial" pitchFamily="34" charset="0"/>
              </a:rPr>
              <a:t>Collaborator</a:t>
            </a:r>
          </a:p>
          <a:p>
            <a:pPr>
              <a:defRPr/>
            </a:pPr>
            <a:r>
              <a:rPr lang="en-US" sz="1500" i="1" dirty="0">
                <a:solidFill>
                  <a:srgbClr val="333333"/>
                </a:solidFill>
                <a:latin typeface="Corbel" panose="020B0503020204020204" pitchFamily="34" charset="0"/>
                <a:cs typeface="Arial" pitchFamily="34" charset="0"/>
              </a:rPr>
              <a:t>Mentoring and Development</a:t>
            </a:r>
          </a:p>
          <a:p>
            <a:pPr>
              <a:defRPr/>
            </a:pPr>
            <a:r>
              <a:rPr lang="en-US" sz="1500" i="1" dirty="0">
                <a:solidFill>
                  <a:srgbClr val="333333"/>
                </a:solidFill>
                <a:latin typeface="Corbel" panose="020B0503020204020204" pitchFamily="34" charset="0"/>
                <a:cs typeface="Arial" pitchFamily="34" charset="0"/>
              </a:rPr>
              <a:t>Interpersonal Intelligence</a:t>
            </a:r>
          </a:p>
        </p:txBody>
      </p:sp>
      <p:sp>
        <p:nvSpPr>
          <p:cNvPr id="8" name="TextBox 7"/>
          <p:cNvSpPr txBox="1"/>
          <p:nvPr/>
        </p:nvSpPr>
        <p:spPr>
          <a:xfrm>
            <a:off x="1141112" y="2150233"/>
            <a:ext cx="1801812" cy="1015663"/>
          </a:xfrm>
          <a:prstGeom prst="rect">
            <a:avLst/>
          </a:prstGeom>
          <a:noFill/>
        </p:spPr>
        <p:txBody>
          <a:bodyPr lIns="91322" tIns="45662" rIns="91322" bIns="45662">
            <a:spAutoFit/>
          </a:bodyPr>
          <a:lstStyle/>
          <a:p>
            <a:pPr>
              <a:defRPr/>
            </a:pPr>
            <a:r>
              <a:rPr lang="en-US" sz="1500" i="1" dirty="0">
                <a:solidFill>
                  <a:srgbClr val="333333"/>
                </a:solidFill>
                <a:latin typeface="Corbel" panose="020B0503020204020204" pitchFamily="34" charset="0"/>
                <a:cs typeface="Arial" pitchFamily="34" charset="0"/>
              </a:rPr>
              <a:t>Selfless Leader</a:t>
            </a:r>
          </a:p>
          <a:p>
            <a:pPr>
              <a:defRPr/>
            </a:pPr>
            <a:r>
              <a:rPr lang="en-US" sz="1500" i="1" dirty="0">
                <a:solidFill>
                  <a:srgbClr val="333333"/>
                </a:solidFill>
                <a:latin typeface="Corbel" panose="020B0503020204020204" pitchFamily="34" charset="0"/>
                <a:cs typeface="Arial" pitchFamily="34" charset="0"/>
              </a:rPr>
              <a:t>Balance</a:t>
            </a:r>
          </a:p>
          <a:p>
            <a:pPr>
              <a:defRPr/>
            </a:pPr>
            <a:r>
              <a:rPr lang="en-US" sz="1500" i="1" dirty="0">
                <a:solidFill>
                  <a:srgbClr val="333333"/>
                </a:solidFill>
                <a:latin typeface="Corbel" panose="020B0503020204020204" pitchFamily="34" charset="0"/>
                <a:cs typeface="Arial" pitchFamily="34" charset="0"/>
              </a:rPr>
              <a:t>Composure</a:t>
            </a:r>
          </a:p>
          <a:p>
            <a:pPr>
              <a:defRPr/>
            </a:pPr>
            <a:r>
              <a:rPr lang="en-US" sz="1500" i="1" dirty="0">
                <a:solidFill>
                  <a:srgbClr val="333333"/>
                </a:solidFill>
                <a:latin typeface="Corbel" panose="020B0503020204020204" pitchFamily="34" charset="0"/>
                <a:cs typeface="Arial" pitchFamily="34" charset="0"/>
              </a:rPr>
              <a:t>Personal Learner</a:t>
            </a:r>
          </a:p>
        </p:txBody>
      </p:sp>
      <p:sp>
        <p:nvSpPr>
          <p:cNvPr id="9" name="TextBox 8"/>
          <p:cNvSpPr txBox="1"/>
          <p:nvPr/>
        </p:nvSpPr>
        <p:spPr>
          <a:xfrm>
            <a:off x="1141122" y="3372598"/>
            <a:ext cx="2074753" cy="553881"/>
          </a:xfrm>
          <a:prstGeom prst="rect">
            <a:avLst/>
          </a:prstGeom>
          <a:noFill/>
        </p:spPr>
        <p:txBody>
          <a:bodyPr wrap="none" lIns="91322" tIns="45662" rIns="91322" bIns="45662">
            <a:spAutoFit/>
          </a:bodyPr>
          <a:lstStyle/>
          <a:p>
            <a:pPr>
              <a:defRPr/>
            </a:pPr>
            <a:r>
              <a:rPr lang="en-US" sz="1500" i="1" dirty="0">
                <a:solidFill>
                  <a:srgbClr val="333333"/>
                </a:solidFill>
                <a:latin typeface="Corbel" panose="020B0503020204020204" pitchFamily="34" charset="0"/>
                <a:cs typeface="Arial" pitchFamily="34" charset="0"/>
              </a:rPr>
              <a:t>Integrity</a:t>
            </a:r>
          </a:p>
          <a:p>
            <a:pPr>
              <a:defRPr/>
            </a:pPr>
            <a:r>
              <a:rPr lang="en-US" sz="1500" i="1" dirty="0">
                <a:solidFill>
                  <a:srgbClr val="333333"/>
                </a:solidFill>
                <a:latin typeface="Corbel" panose="020B0503020204020204" pitchFamily="34" charset="0"/>
                <a:cs typeface="Arial" pitchFamily="34" charset="0"/>
              </a:rPr>
              <a:t>Courageous Authenticity</a:t>
            </a:r>
          </a:p>
        </p:txBody>
      </p:sp>
      <p:sp>
        <p:nvSpPr>
          <p:cNvPr id="10" name="TextBox 9"/>
          <p:cNvSpPr txBox="1"/>
          <p:nvPr/>
        </p:nvSpPr>
        <p:spPr>
          <a:xfrm>
            <a:off x="1141113" y="4182570"/>
            <a:ext cx="2067957" cy="784713"/>
          </a:xfrm>
          <a:prstGeom prst="rect">
            <a:avLst/>
          </a:prstGeom>
          <a:noFill/>
        </p:spPr>
        <p:txBody>
          <a:bodyPr wrap="none" lIns="91322" tIns="45662" rIns="91322" bIns="45662">
            <a:spAutoFit/>
          </a:bodyPr>
          <a:lstStyle/>
          <a:p>
            <a:pPr>
              <a:defRPr/>
            </a:pPr>
            <a:r>
              <a:rPr lang="en-US" sz="1500" i="1" dirty="0">
                <a:solidFill>
                  <a:srgbClr val="333333"/>
                </a:solidFill>
                <a:latin typeface="Corbel" panose="020B0503020204020204" pitchFamily="34" charset="0"/>
                <a:cs typeface="Arial" pitchFamily="34" charset="0"/>
              </a:rPr>
              <a:t>Community Concern</a:t>
            </a:r>
          </a:p>
          <a:p>
            <a:pPr>
              <a:defRPr/>
            </a:pPr>
            <a:r>
              <a:rPr lang="en-US" sz="1500" i="1" dirty="0">
                <a:solidFill>
                  <a:srgbClr val="333333"/>
                </a:solidFill>
                <a:latin typeface="Corbel" panose="020B0503020204020204" pitchFamily="34" charset="0"/>
                <a:cs typeface="Arial" pitchFamily="34" charset="0"/>
              </a:rPr>
              <a:t>Sustainable Productivity</a:t>
            </a:r>
          </a:p>
          <a:p>
            <a:pPr>
              <a:defRPr/>
            </a:pPr>
            <a:r>
              <a:rPr lang="en-US" sz="1500" i="1" dirty="0">
                <a:solidFill>
                  <a:srgbClr val="333333"/>
                </a:solidFill>
                <a:latin typeface="Corbel" panose="020B0503020204020204" pitchFamily="34" charset="0"/>
                <a:cs typeface="Arial" pitchFamily="34" charset="0"/>
              </a:rPr>
              <a:t>System Thinker</a:t>
            </a:r>
          </a:p>
        </p:txBody>
      </p:sp>
      <p:sp>
        <p:nvSpPr>
          <p:cNvPr id="11" name="TextBox 10"/>
          <p:cNvSpPr txBox="1"/>
          <p:nvPr/>
        </p:nvSpPr>
        <p:spPr>
          <a:xfrm>
            <a:off x="1141118" y="5201408"/>
            <a:ext cx="2082255" cy="1015546"/>
          </a:xfrm>
          <a:prstGeom prst="rect">
            <a:avLst/>
          </a:prstGeom>
          <a:noFill/>
        </p:spPr>
        <p:txBody>
          <a:bodyPr wrap="none" lIns="91322" tIns="45662" rIns="91322" bIns="45662">
            <a:spAutoFit/>
          </a:bodyPr>
          <a:lstStyle/>
          <a:p>
            <a:pPr>
              <a:defRPr/>
            </a:pPr>
            <a:r>
              <a:rPr lang="en-US" sz="1500" i="1" dirty="0">
                <a:solidFill>
                  <a:srgbClr val="333333"/>
                </a:solidFill>
                <a:latin typeface="Corbel" panose="020B0503020204020204" pitchFamily="34" charset="0"/>
                <a:cs typeface="Arial" pitchFamily="34" charset="0"/>
              </a:rPr>
              <a:t>Strategic Focus</a:t>
            </a:r>
          </a:p>
          <a:p>
            <a:pPr>
              <a:defRPr/>
            </a:pPr>
            <a:r>
              <a:rPr lang="en-US" sz="1500" i="1" dirty="0">
                <a:solidFill>
                  <a:srgbClr val="333333"/>
                </a:solidFill>
                <a:latin typeface="Corbel" panose="020B0503020204020204" pitchFamily="34" charset="0"/>
                <a:cs typeface="Arial" pitchFamily="34" charset="0"/>
              </a:rPr>
              <a:t>Purposeful and Visionary</a:t>
            </a:r>
          </a:p>
          <a:p>
            <a:pPr>
              <a:defRPr/>
            </a:pPr>
            <a:r>
              <a:rPr lang="en-US" sz="1500" i="1" dirty="0">
                <a:solidFill>
                  <a:srgbClr val="333333"/>
                </a:solidFill>
                <a:latin typeface="Corbel" panose="020B0503020204020204" pitchFamily="34" charset="0"/>
                <a:cs typeface="Arial" pitchFamily="34" charset="0"/>
              </a:rPr>
              <a:t>Achieves Results</a:t>
            </a:r>
          </a:p>
          <a:p>
            <a:pPr>
              <a:defRPr/>
            </a:pPr>
            <a:r>
              <a:rPr lang="en-US" sz="1500" i="1" dirty="0">
                <a:solidFill>
                  <a:srgbClr val="333333"/>
                </a:solidFill>
                <a:latin typeface="Corbel" panose="020B0503020204020204" pitchFamily="34" charset="0"/>
                <a:cs typeface="Arial" pitchFamily="34" charset="0"/>
              </a:rPr>
              <a:t>Decisiveness</a:t>
            </a:r>
          </a:p>
        </p:txBody>
      </p:sp>
      <p:sp>
        <p:nvSpPr>
          <p:cNvPr id="12" name="TextBox 11"/>
          <p:cNvSpPr txBox="1"/>
          <p:nvPr/>
        </p:nvSpPr>
        <p:spPr>
          <a:xfrm>
            <a:off x="593425" y="470649"/>
            <a:ext cx="1132811" cy="338554"/>
          </a:xfrm>
          <a:prstGeom prst="rect">
            <a:avLst/>
          </a:prstGeom>
          <a:noFill/>
        </p:spPr>
        <p:txBody>
          <a:bodyPr wrap="none" lIns="91322" tIns="45662" rIns="91322" bIns="45662">
            <a:spAutoFit/>
          </a:bodyPr>
          <a:lstStyle/>
          <a:p>
            <a:pPr>
              <a:defRPr/>
            </a:pPr>
            <a:r>
              <a:rPr lang="en-US" sz="1600" b="1" spc="200" dirty="0">
                <a:solidFill>
                  <a:srgbClr val="14699C"/>
                </a:solidFill>
                <a:latin typeface="Corbel" panose="020B0503020204020204" pitchFamily="34" charset="0"/>
                <a:cs typeface="Arial" pitchFamily="34" charset="0"/>
              </a:rPr>
              <a:t>Relating</a:t>
            </a:r>
          </a:p>
        </p:txBody>
      </p:sp>
      <p:sp>
        <p:nvSpPr>
          <p:cNvPr id="13" name="TextBox 12"/>
          <p:cNvSpPr txBox="1"/>
          <p:nvPr/>
        </p:nvSpPr>
        <p:spPr>
          <a:xfrm>
            <a:off x="593427" y="1918449"/>
            <a:ext cx="1880387" cy="338554"/>
          </a:xfrm>
          <a:prstGeom prst="rect">
            <a:avLst/>
          </a:prstGeom>
          <a:noFill/>
        </p:spPr>
        <p:txBody>
          <a:bodyPr wrap="none" lIns="91322" tIns="45662" rIns="91322" bIns="45662">
            <a:spAutoFit/>
          </a:bodyPr>
          <a:lstStyle/>
          <a:p>
            <a:pPr>
              <a:defRPr/>
            </a:pPr>
            <a:r>
              <a:rPr lang="en-US" sz="1600" b="1" spc="200" dirty="0">
                <a:solidFill>
                  <a:srgbClr val="14699C"/>
                </a:solidFill>
                <a:latin typeface="Corbel" panose="020B0503020204020204" pitchFamily="34" charset="0"/>
                <a:cs typeface="Arial" pitchFamily="34" charset="0"/>
              </a:rPr>
              <a:t>Self Awareness</a:t>
            </a:r>
          </a:p>
        </p:txBody>
      </p:sp>
      <p:sp>
        <p:nvSpPr>
          <p:cNvPr id="14" name="TextBox 13"/>
          <p:cNvSpPr txBox="1"/>
          <p:nvPr/>
        </p:nvSpPr>
        <p:spPr>
          <a:xfrm>
            <a:off x="593424" y="3137649"/>
            <a:ext cx="1608133" cy="338554"/>
          </a:xfrm>
          <a:prstGeom prst="rect">
            <a:avLst/>
          </a:prstGeom>
          <a:noFill/>
        </p:spPr>
        <p:txBody>
          <a:bodyPr wrap="none" lIns="91322" tIns="45662" rIns="91322" bIns="45662">
            <a:spAutoFit/>
          </a:bodyPr>
          <a:lstStyle/>
          <a:p>
            <a:pPr>
              <a:defRPr/>
            </a:pPr>
            <a:r>
              <a:rPr lang="en-US" sz="1600" b="1" spc="200" dirty="0">
                <a:solidFill>
                  <a:srgbClr val="14699C"/>
                </a:solidFill>
                <a:latin typeface="Corbel" panose="020B0503020204020204" pitchFamily="34" charset="0"/>
                <a:cs typeface="Arial" pitchFamily="34" charset="0"/>
              </a:rPr>
              <a:t>Authenticity</a:t>
            </a:r>
          </a:p>
        </p:txBody>
      </p:sp>
      <p:sp>
        <p:nvSpPr>
          <p:cNvPr id="15" name="TextBox 14"/>
          <p:cNvSpPr txBox="1"/>
          <p:nvPr/>
        </p:nvSpPr>
        <p:spPr>
          <a:xfrm>
            <a:off x="593428" y="3957137"/>
            <a:ext cx="2370905" cy="338554"/>
          </a:xfrm>
          <a:prstGeom prst="rect">
            <a:avLst/>
          </a:prstGeom>
          <a:noFill/>
        </p:spPr>
        <p:txBody>
          <a:bodyPr wrap="none" lIns="91322" tIns="45662" rIns="91322" bIns="45662">
            <a:spAutoFit/>
          </a:bodyPr>
          <a:lstStyle/>
          <a:p>
            <a:pPr>
              <a:defRPr/>
            </a:pPr>
            <a:r>
              <a:rPr lang="en-US" sz="1600" b="1" spc="200" dirty="0">
                <a:solidFill>
                  <a:srgbClr val="14699C"/>
                </a:solidFill>
                <a:latin typeface="Corbel" panose="020B0503020204020204" pitchFamily="34" charset="0"/>
                <a:cs typeface="Arial" pitchFamily="34" charset="0"/>
              </a:rPr>
              <a:t>Systems Awareness</a:t>
            </a:r>
          </a:p>
        </p:txBody>
      </p:sp>
      <p:sp>
        <p:nvSpPr>
          <p:cNvPr id="16" name="TextBox 15"/>
          <p:cNvSpPr txBox="1"/>
          <p:nvPr/>
        </p:nvSpPr>
        <p:spPr>
          <a:xfrm>
            <a:off x="626762" y="4966449"/>
            <a:ext cx="1289712" cy="338554"/>
          </a:xfrm>
          <a:prstGeom prst="rect">
            <a:avLst/>
          </a:prstGeom>
          <a:noFill/>
        </p:spPr>
        <p:txBody>
          <a:bodyPr wrap="none" lIns="91322" tIns="45662" rIns="91322" bIns="45662">
            <a:spAutoFit/>
          </a:bodyPr>
          <a:lstStyle/>
          <a:p>
            <a:pPr>
              <a:defRPr/>
            </a:pPr>
            <a:r>
              <a:rPr lang="en-US" sz="1600" b="1" spc="200" dirty="0">
                <a:solidFill>
                  <a:srgbClr val="14699C"/>
                </a:solidFill>
                <a:latin typeface="Corbel" panose="020B0503020204020204" pitchFamily="34" charset="0"/>
                <a:cs typeface="Arial" pitchFamily="34" charset="0"/>
              </a:rPr>
              <a:t>Achieving</a:t>
            </a:r>
          </a:p>
        </p:txBody>
      </p:sp>
      <p:sp>
        <p:nvSpPr>
          <p:cNvPr id="4" name="Text Placeholder 3"/>
          <p:cNvSpPr>
            <a:spLocks noGrp="1"/>
          </p:cNvSpPr>
          <p:nvPr>
            <p:ph type="body" sz="quarter" idx="13"/>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21" name="Title 20"/>
          <p:cNvSpPr>
            <a:spLocks noGrp="1"/>
          </p:cNvSpPr>
          <p:nvPr>
            <p:ph type="title" idx="4294967295"/>
          </p:nvPr>
        </p:nvSpPr>
        <p:spPr>
          <a:xfrm>
            <a:off x="0" y="273144"/>
            <a:ext cx="7924512" cy="533680"/>
          </a:xfrm>
        </p:spPr>
        <p:txBody>
          <a:bodyPr>
            <a:noAutofit/>
          </a:bodyPr>
          <a:lstStyle/>
          <a:p>
            <a:pPr algn="r"/>
            <a:r>
              <a:rPr lang="en-US" sz="3200" dirty="0"/>
              <a:t>Creative Competencies</a:t>
            </a:r>
          </a:p>
        </p:txBody>
      </p:sp>
      <p:pic>
        <p:nvPicPr>
          <p:cNvPr id="22"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 b="50349"/>
          <a:stretch/>
        </p:blipFill>
        <p:spPr bwMode="auto">
          <a:xfrm>
            <a:off x="3886205" y="1563681"/>
            <a:ext cx="4808791" cy="237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8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1000"/>
                                        <p:tgtEl>
                                          <p:spTgt spid="12"/>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1000"/>
                                        <p:tgtEl>
                                          <p:spTgt spid="13"/>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1000"/>
                                        <p:tgtEl>
                                          <p:spTgt spid="14"/>
                                        </p:tgtEl>
                                      </p:cBhvr>
                                    </p:animEffect>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25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1000"/>
                                        <p:tgtEl>
                                          <p:spTgt spid="15"/>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25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wipe(left)">
                                      <p:cBhvr>
                                        <p:cTn id="87" dur="1000"/>
                                        <p:tgtEl>
                                          <p:spTgt spid="16"/>
                                        </p:tgtEl>
                                      </p:cBhvr>
                                    </p:animEffect>
                                  </p:childTnLst>
                                </p:cTn>
                              </p:par>
                            </p:childTnLst>
                          </p:cTn>
                        </p:par>
                        <p:par>
                          <p:cTn id="88" fill="hold">
                            <p:stCondLst>
                              <p:cond delay="1500"/>
                            </p:stCondLst>
                            <p:childTnLst>
                              <p:par>
                                <p:cTn id="89" presetID="10" presetClass="entr" presetSubtype="0" fill="hold" grpId="0"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250"/>
                                        <p:tgtEl>
                                          <p:spTgt spid="1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25"/>
                                        </p:tgtEl>
                                      </p:cBhvr>
                                    </p:animEffect>
                                    <p:set>
                                      <p:cBhvr>
                                        <p:cTn id="96" dur="1" fill="hold">
                                          <p:stCondLst>
                                            <p:cond delay="499"/>
                                          </p:stCondLst>
                                        </p:cTn>
                                        <p:tgtEl>
                                          <p:spTgt spid="25"/>
                                        </p:tgtEl>
                                        <p:attrNameLst>
                                          <p:attrName>style.visibility</p:attrName>
                                        </p:attrNameLst>
                                      </p:cBhvr>
                                      <p:to>
                                        <p:strVal val="hidden"/>
                                      </p:to>
                                    </p:set>
                                  </p:childTnLst>
                                </p:cTn>
                              </p:par>
                              <p:par>
                                <p:cTn id="97" presetID="10" presetClass="entr" presetSubtype="0" fill="hold" nodeType="withEffect">
                                  <p:stCondLst>
                                    <p:cond delay="500"/>
                                  </p:stCondLst>
                                  <p:childTnLst>
                                    <p:set>
                                      <p:cBhvr>
                                        <p:cTn id="98" dur="1" fill="hold">
                                          <p:stCondLst>
                                            <p:cond delay="0"/>
                                          </p:stCondLst>
                                        </p:cTn>
                                        <p:tgtEl>
                                          <p:spTgt spid="22"/>
                                        </p:tgtEl>
                                        <p:attrNameLst>
                                          <p:attrName>style.visibility</p:attrName>
                                        </p:attrNameLst>
                                      </p:cBhvr>
                                      <p:to>
                                        <p:strVal val="visible"/>
                                      </p:to>
                                    </p:set>
                                    <p:animEffect transition="in" filter="fade">
                                      <p:cBhvr>
                                        <p:cTn id="9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2" y="806833"/>
            <a:ext cx="5524074" cy="5420159"/>
          </a:xfrm>
          <a:prstGeom prst="rect">
            <a:avLst/>
          </a:prstGeom>
        </p:spPr>
      </p:pic>
      <p:pic>
        <p:nvPicPr>
          <p:cNvPr id="10" name="Picture 9"/>
          <p:cNvPicPr>
            <a:picLocks noChangeAspect="1"/>
          </p:cNvPicPr>
          <p:nvPr/>
        </p:nvPicPr>
        <p:blipFill rotWithShape="1">
          <a:blip r:embed="rId4" cstate="print">
            <a:duotone>
              <a:prstClr val="black"/>
              <a:srgbClr val="C00000">
                <a:tint val="45000"/>
                <a:satMod val="400000"/>
              </a:srgbClr>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t="26574"/>
          <a:stretch/>
        </p:blipFill>
        <p:spPr>
          <a:xfrm>
            <a:off x="-411480" y="1580429"/>
            <a:ext cx="6369460" cy="5690080"/>
          </a:xfrm>
          <a:prstGeom prst="rect">
            <a:avLst/>
          </a:prstGeom>
        </p:spPr>
      </p:pic>
      <p:pic>
        <p:nvPicPr>
          <p:cNvPr id="11" name="Picture 10"/>
          <p:cNvPicPr>
            <a:picLocks noChangeAspect="1"/>
          </p:cNvPicPr>
          <p:nvPr/>
        </p:nvPicPr>
        <p:blipFill rotWithShape="1">
          <a:blip r:embed="rId6" cstate="print">
            <a:duotone>
              <a:prstClr val="black"/>
              <a:srgbClr val="C00000">
                <a:tint val="45000"/>
                <a:satMod val="400000"/>
              </a:srgbClr>
            </a:duotone>
            <a:extLst>
              <a:ext uri="{BEBA8EAE-BF5A-486C-A8C5-ECC9F3942E4B}">
                <a14:imgProps xmlns:a14="http://schemas.microsoft.com/office/drawing/2010/main">
                  <a14:imgLayer r:embed="rId7">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t="36147"/>
          <a:stretch/>
        </p:blipFill>
        <p:spPr>
          <a:xfrm>
            <a:off x="-393190" y="2330231"/>
            <a:ext cx="6332599" cy="4919598"/>
          </a:xfrm>
          <a:prstGeom prst="rect">
            <a:avLst/>
          </a:prstGeom>
          <a:noFill/>
        </p:spPr>
      </p:pic>
      <p:pic>
        <p:nvPicPr>
          <p:cNvPr id="16" name="Picture 15"/>
          <p:cNvPicPr>
            <a:picLocks noChangeAspect="1"/>
          </p:cNvPicPr>
          <p:nvPr/>
        </p:nvPicPr>
        <p:blipFill rotWithShape="1">
          <a:blip r:embed="rId8" cstate="print">
            <a:duotone>
              <a:prstClr val="black"/>
              <a:srgbClr val="C00000">
                <a:tint val="45000"/>
                <a:satMod val="400000"/>
              </a:srgbClr>
            </a:duotone>
            <a:extLst>
              <a:ext uri="{BEBA8EAE-BF5A-486C-A8C5-ECC9F3942E4B}">
                <a14:imgProps xmlns:a14="http://schemas.microsoft.com/office/drawing/2010/main">
                  <a14:imgLayer r:embed="rId9">
                    <a14:imgEffect>
                      <a14:colorTemperature colorTemp="2375"/>
                    </a14:imgEffect>
                    <a14:imgEffect>
                      <a14:saturation sat="130000"/>
                    </a14:imgEffect>
                    <a14:imgEffect>
                      <a14:brightnessContrast bright="100000" contrast="100000"/>
                    </a14:imgEffect>
                  </a14:imgLayer>
                </a14:imgProps>
              </a:ext>
              <a:ext uri="{28A0092B-C50C-407E-A947-70E740481C1C}">
                <a14:useLocalDpi xmlns:a14="http://schemas.microsoft.com/office/drawing/2010/main" val="0"/>
              </a:ext>
            </a:extLst>
          </a:blip>
          <a:srcRect t="46320"/>
          <a:stretch/>
        </p:blipFill>
        <p:spPr>
          <a:xfrm>
            <a:off x="-402336" y="3107473"/>
            <a:ext cx="6355080" cy="4150537"/>
          </a:xfrm>
          <a:prstGeom prst="rect">
            <a:avLst/>
          </a:prstGeom>
          <a:noFill/>
        </p:spPr>
      </p:pic>
      <p:sp>
        <p:nvSpPr>
          <p:cNvPr id="7" name="TextBox 6"/>
          <p:cNvSpPr txBox="1"/>
          <p:nvPr/>
        </p:nvSpPr>
        <p:spPr>
          <a:xfrm>
            <a:off x="6719888" y="1793886"/>
            <a:ext cx="2760662" cy="1015663"/>
          </a:xfrm>
          <a:prstGeom prst="rect">
            <a:avLst/>
          </a:prstGeom>
          <a:noFill/>
        </p:spPr>
        <p:txBody>
          <a:bodyPr lIns="91322" tIns="45662" rIns="91322" bIns="45662">
            <a:spAutoFit/>
          </a:bodyPr>
          <a:lstStyle/>
          <a:p>
            <a:pPr>
              <a:defRPr/>
            </a:pPr>
            <a:r>
              <a:rPr lang="en-US" sz="1500" i="1" dirty="0">
                <a:solidFill>
                  <a:srgbClr val="333333"/>
                </a:solidFill>
                <a:latin typeface="Corbel" panose="020B0503020204020204" pitchFamily="34" charset="0"/>
                <a:cs typeface="Arial" pitchFamily="34" charset="0"/>
              </a:rPr>
              <a:t>Conservative</a:t>
            </a:r>
          </a:p>
          <a:p>
            <a:pPr>
              <a:defRPr/>
            </a:pPr>
            <a:r>
              <a:rPr lang="en-US" sz="1500" i="1" dirty="0">
                <a:solidFill>
                  <a:srgbClr val="333333"/>
                </a:solidFill>
                <a:latin typeface="Corbel" panose="020B0503020204020204" pitchFamily="34" charset="0"/>
                <a:cs typeface="Arial" pitchFamily="34" charset="0"/>
              </a:rPr>
              <a:t>Pleasing</a:t>
            </a:r>
          </a:p>
          <a:p>
            <a:pPr>
              <a:defRPr/>
            </a:pPr>
            <a:r>
              <a:rPr lang="en-US" sz="1500" i="1" dirty="0">
                <a:solidFill>
                  <a:srgbClr val="333333"/>
                </a:solidFill>
                <a:latin typeface="Corbel" panose="020B0503020204020204" pitchFamily="34" charset="0"/>
                <a:cs typeface="Arial" pitchFamily="34" charset="0"/>
              </a:rPr>
              <a:t>Belonging</a:t>
            </a:r>
          </a:p>
          <a:p>
            <a:pPr>
              <a:defRPr/>
            </a:pPr>
            <a:r>
              <a:rPr lang="en-US" sz="1500" i="1" dirty="0">
                <a:solidFill>
                  <a:srgbClr val="333333"/>
                </a:solidFill>
                <a:latin typeface="Corbel" panose="020B0503020204020204" pitchFamily="34" charset="0"/>
                <a:cs typeface="Arial" pitchFamily="34" charset="0"/>
              </a:rPr>
              <a:t>Passive</a:t>
            </a:r>
          </a:p>
        </p:txBody>
      </p:sp>
      <p:sp>
        <p:nvSpPr>
          <p:cNvPr id="8" name="TextBox 7"/>
          <p:cNvSpPr txBox="1"/>
          <p:nvPr/>
        </p:nvSpPr>
        <p:spPr>
          <a:xfrm>
            <a:off x="6719889" y="3146425"/>
            <a:ext cx="1801812" cy="784830"/>
          </a:xfrm>
          <a:prstGeom prst="rect">
            <a:avLst/>
          </a:prstGeom>
          <a:noFill/>
        </p:spPr>
        <p:txBody>
          <a:bodyPr lIns="91322" tIns="45662" rIns="91322" bIns="45662">
            <a:spAutoFit/>
          </a:bodyPr>
          <a:lstStyle/>
          <a:p>
            <a:pPr>
              <a:defRPr/>
            </a:pPr>
            <a:r>
              <a:rPr lang="en-US" sz="1500" i="1" dirty="0">
                <a:solidFill>
                  <a:srgbClr val="333333"/>
                </a:solidFill>
                <a:latin typeface="Corbel" panose="020B0503020204020204" pitchFamily="34" charset="0"/>
                <a:cs typeface="Arial" pitchFamily="34" charset="0"/>
              </a:rPr>
              <a:t>Distance</a:t>
            </a:r>
          </a:p>
          <a:p>
            <a:pPr>
              <a:defRPr/>
            </a:pPr>
            <a:r>
              <a:rPr lang="en-US" sz="1500" i="1" dirty="0">
                <a:solidFill>
                  <a:srgbClr val="333333"/>
                </a:solidFill>
                <a:latin typeface="Corbel" panose="020B0503020204020204" pitchFamily="34" charset="0"/>
                <a:cs typeface="Arial" pitchFamily="34" charset="0"/>
              </a:rPr>
              <a:t>Critical</a:t>
            </a:r>
          </a:p>
          <a:p>
            <a:pPr>
              <a:defRPr/>
            </a:pPr>
            <a:r>
              <a:rPr lang="en-US" sz="1500" i="1" dirty="0">
                <a:solidFill>
                  <a:srgbClr val="333333"/>
                </a:solidFill>
                <a:latin typeface="Corbel" panose="020B0503020204020204" pitchFamily="34" charset="0"/>
                <a:cs typeface="Arial" pitchFamily="34" charset="0"/>
              </a:rPr>
              <a:t>Arrogance</a:t>
            </a:r>
          </a:p>
        </p:txBody>
      </p:sp>
      <p:sp>
        <p:nvSpPr>
          <p:cNvPr id="9" name="TextBox 8"/>
          <p:cNvSpPr txBox="1"/>
          <p:nvPr/>
        </p:nvSpPr>
        <p:spPr>
          <a:xfrm>
            <a:off x="6719899" y="4318011"/>
            <a:ext cx="981954" cy="1015546"/>
          </a:xfrm>
          <a:prstGeom prst="rect">
            <a:avLst/>
          </a:prstGeom>
          <a:noFill/>
        </p:spPr>
        <p:txBody>
          <a:bodyPr wrap="none" lIns="91322" tIns="45662" rIns="91322" bIns="45662">
            <a:spAutoFit/>
          </a:bodyPr>
          <a:lstStyle/>
          <a:p>
            <a:pPr>
              <a:defRPr/>
            </a:pPr>
            <a:r>
              <a:rPr lang="en-US" sz="1500" i="1" dirty="0">
                <a:solidFill>
                  <a:srgbClr val="333333"/>
                </a:solidFill>
                <a:latin typeface="Corbel" panose="020B0503020204020204" pitchFamily="34" charset="0"/>
                <a:cs typeface="Arial" pitchFamily="34" charset="0"/>
              </a:rPr>
              <a:t>Autocratic</a:t>
            </a:r>
          </a:p>
          <a:p>
            <a:pPr>
              <a:defRPr/>
            </a:pPr>
            <a:r>
              <a:rPr lang="en-US" sz="1500" i="1" dirty="0">
                <a:solidFill>
                  <a:srgbClr val="333333"/>
                </a:solidFill>
                <a:latin typeface="Corbel" panose="020B0503020204020204" pitchFamily="34" charset="0"/>
                <a:cs typeface="Arial" pitchFamily="34" charset="0"/>
              </a:rPr>
              <a:t>Ambition</a:t>
            </a:r>
          </a:p>
          <a:p>
            <a:pPr>
              <a:defRPr/>
            </a:pPr>
            <a:r>
              <a:rPr lang="en-US" sz="1500" i="1" dirty="0">
                <a:solidFill>
                  <a:srgbClr val="333333"/>
                </a:solidFill>
                <a:latin typeface="Corbel" panose="020B0503020204020204" pitchFamily="34" charset="0"/>
                <a:cs typeface="Arial" pitchFamily="34" charset="0"/>
              </a:rPr>
              <a:t>Driven</a:t>
            </a:r>
          </a:p>
          <a:p>
            <a:pPr>
              <a:defRPr/>
            </a:pPr>
            <a:r>
              <a:rPr lang="en-US" sz="1500" i="1" dirty="0">
                <a:solidFill>
                  <a:srgbClr val="333333"/>
                </a:solidFill>
                <a:latin typeface="Corbel" panose="020B0503020204020204" pitchFamily="34" charset="0"/>
                <a:cs typeface="Arial" pitchFamily="34" charset="0"/>
              </a:rPr>
              <a:t>Perfect</a:t>
            </a:r>
          </a:p>
        </p:txBody>
      </p:sp>
      <p:sp>
        <p:nvSpPr>
          <p:cNvPr id="12" name="TextBox 11"/>
          <p:cNvSpPr txBox="1"/>
          <p:nvPr/>
        </p:nvSpPr>
        <p:spPr>
          <a:xfrm>
            <a:off x="6172201" y="1544034"/>
            <a:ext cx="1370888" cy="338554"/>
          </a:xfrm>
          <a:prstGeom prst="rect">
            <a:avLst/>
          </a:prstGeom>
          <a:noFill/>
        </p:spPr>
        <p:txBody>
          <a:bodyPr wrap="none" lIns="91322" tIns="45662" rIns="91322" bIns="45662">
            <a:spAutoFit/>
          </a:bodyPr>
          <a:lstStyle/>
          <a:p>
            <a:pPr>
              <a:defRPr/>
            </a:pPr>
            <a:r>
              <a:rPr lang="en-US" sz="1600" b="1" spc="200" dirty="0">
                <a:solidFill>
                  <a:srgbClr val="C00000"/>
                </a:solidFill>
                <a:latin typeface="Corbel" panose="020B0503020204020204" pitchFamily="34" charset="0"/>
                <a:cs typeface="Arial" pitchFamily="34" charset="0"/>
              </a:rPr>
              <a:t>Complying</a:t>
            </a:r>
          </a:p>
        </p:txBody>
      </p:sp>
      <p:sp>
        <p:nvSpPr>
          <p:cNvPr id="13" name="TextBox 12"/>
          <p:cNvSpPr txBox="1"/>
          <p:nvPr/>
        </p:nvSpPr>
        <p:spPr>
          <a:xfrm>
            <a:off x="6172202" y="2888740"/>
            <a:ext cx="1380506" cy="338554"/>
          </a:xfrm>
          <a:prstGeom prst="rect">
            <a:avLst/>
          </a:prstGeom>
          <a:noFill/>
        </p:spPr>
        <p:txBody>
          <a:bodyPr wrap="none" lIns="91322" tIns="45662" rIns="91322" bIns="45662">
            <a:spAutoFit/>
          </a:bodyPr>
          <a:lstStyle/>
          <a:p>
            <a:pPr>
              <a:defRPr/>
            </a:pPr>
            <a:r>
              <a:rPr lang="en-US" sz="1600" b="1" spc="200" dirty="0">
                <a:solidFill>
                  <a:srgbClr val="C00000"/>
                </a:solidFill>
                <a:latin typeface="Corbel" panose="020B0503020204020204" pitchFamily="34" charset="0"/>
                <a:cs typeface="Arial" pitchFamily="34" charset="0"/>
              </a:rPr>
              <a:t>Protecting</a:t>
            </a:r>
          </a:p>
        </p:txBody>
      </p:sp>
      <p:sp>
        <p:nvSpPr>
          <p:cNvPr id="14" name="TextBox 13"/>
          <p:cNvSpPr txBox="1"/>
          <p:nvPr/>
        </p:nvSpPr>
        <p:spPr>
          <a:xfrm>
            <a:off x="6172200" y="4098977"/>
            <a:ext cx="1459054" cy="338554"/>
          </a:xfrm>
          <a:prstGeom prst="rect">
            <a:avLst/>
          </a:prstGeom>
          <a:noFill/>
        </p:spPr>
        <p:txBody>
          <a:bodyPr wrap="none" lIns="91322" tIns="45662" rIns="91322" bIns="45662">
            <a:spAutoFit/>
          </a:bodyPr>
          <a:lstStyle/>
          <a:p>
            <a:pPr>
              <a:defRPr/>
            </a:pPr>
            <a:r>
              <a:rPr lang="en-US" sz="1600" b="1" spc="200" dirty="0">
                <a:solidFill>
                  <a:srgbClr val="C00000"/>
                </a:solidFill>
                <a:latin typeface="Corbel" panose="020B0503020204020204" pitchFamily="34" charset="0"/>
                <a:cs typeface="Arial" pitchFamily="34" charset="0"/>
              </a:rPr>
              <a:t>Controlling</a:t>
            </a:r>
          </a:p>
        </p:txBody>
      </p:sp>
      <p:sp>
        <p:nvSpPr>
          <p:cNvPr id="3" name="Text Placeholder 2"/>
          <p:cNvSpPr>
            <a:spLocks noGrp="1"/>
          </p:cNvSpPr>
          <p:nvPr>
            <p:ph type="body" sz="quarter" idx="13"/>
          </p:nvPr>
        </p:nvSpPr>
        <p:spPr>
          <a:xfrm>
            <a:off x="381000" y="6327449"/>
            <a:ext cx="5486400" cy="261610"/>
          </a:xfrm>
        </p:spPr>
        <p:txBody>
          <a:bodyPr/>
          <a:lstStyle/>
          <a:p>
            <a:r>
              <a:rPr lang="en-US" dirty="0"/>
              <a:t>THE LEADERSHIP CIRCLE CERTIFICATION</a:t>
            </a:r>
          </a:p>
        </p:txBody>
      </p:sp>
      <p:sp>
        <p:nvSpPr>
          <p:cNvPr id="2" name="Text Placeholder 1"/>
          <p:cNvSpPr>
            <a:spLocks noGrp="1"/>
          </p:cNvSpPr>
          <p:nvPr>
            <p:ph type="body" sz="quarter" idx="10"/>
          </p:nvPr>
        </p:nvSpPr>
        <p:spPr/>
        <p:txBody>
          <a:bodyPr/>
          <a:lstStyle/>
          <a:p>
            <a:endParaRPr lang="en-US"/>
          </a:p>
        </p:txBody>
      </p:sp>
      <p:sp>
        <p:nvSpPr>
          <p:cNvPr id="4" name="Title 3"/>
          <p:cNvSpPr>
            <a:spLocks noGrp="1"/>
          </p:cNvSpPr>
          <p:nvPr>
            <p:ph type="title"/>
          </p:nvPr>
        </p:nvSpPr>
        <p:spPr>
          <a:xfrm>
            <a:off x="554182" y="457200"/>
            <a:ext cx="7924800" cy="533400"/>
          </a:xfrm>
        </p:spPr>
        <p:txBody>
          <a:bodyPr/>
          <a:lstStyle/>
          <a:p>
            <a:pPr algn="r"/>
            <a:r>
              <a:rPr lang="en-US" dirty="0"/>
              <a:t>Reactive Styles</a:t>
            </a:r>
          </a:p>
        </p:txBody>
      </p:sp>
      <p:pic>
        <p:nvPicPr>
          <p:cNvPr id="18"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50000" b="-1669"/>
          <a:stretch/>
        </p:blipFill>
        <p:spPr bwMode="auto">
          <a:xfrm>
            <a:off x="440668" y="3516903"/>
            <a:ext cx="4740934" cy="2436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37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100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10" presetClass="entr" presetSubtype="0" fill="hold" nodeType="with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1500"/>
                            </p:stCondLst>
                            <p:childTnLst>
                              <p:par>
                                <p:cTn id="21" presetID="22" presetClass="entr" presetSubtype="8" fill="hold" grpId="0" nodeType="afterEffect">
                                  <p:stCondLst>
                                    <p:cond delay="1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750"/>
                                        <p:tgtEl>
                                          <p:spTgt spid="12"/>
                                        </p:tgtEl>
                                      </p:cBhvr>
                                    </p:animEffect>
                                  </p:childTnLst>
                                </p:cTn>
                              </p:par>
                            </p:childTnLst>
                          </p:cTn>
                        </p:par>
                        <p:par>
                          <p:cTn id="24" fill="hold">
                            <p:stCondLst>
                              <p:cond delay="235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750"/>
                                        <p:tgtEl>
                                          <p:spTgt spid="13"/>
                                        </p:tgtEl>
                                      </p:cBhvr>
                                    </p:animEffect>
                                  </p:childTnLst>
                                </p:cTn>
                              </p:par>
                            </p:childTnLst>
                          </p:cTn>
                        </p:par>
                        <p:par>
                          <p:cTn id="40" fill="hold">
                            <p:stCondLst>
                              <p:cond delay="125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750"/>
                                        <p:tgtEl>
                                          <p:spTgt spid="14"/>
                                        </p:tgtEl>
                                      </p:cBhvr>
                                    </p:animEffect>
                                  </p:childTnLst>
                                </p:cTn>
                              </p:par>
                            </p:childTnLst>
                          </p:cTn>
                        </p:par>
                        <p:par>
                          <p:cTn id="56" fill="hold">
                            <p:stCondLst>
                              <p:cond delay="1250"/>
                            </p:stCondLst>
                            <p:childTnLst>
                              <p:par>
                                <p:cTn id="57" presetID="10" presetClass="entr" presetSubtype="0"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25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par>
                                <p:cTn id="65" presetID="10" presetClass="entr" presetSubtype="0" fill="hold" nodeType="withEffect">
                                  <p:stCondLst>
                                    <p:cond delay="50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2AEC20-76DD-7E4F-B64A-027A302DB541}"/>
              </a:ext>
            </a:extLst>
          </p:cNvPr>
          <p:cNvSpPr/>
          <p:nvPr/>
        </p:nvSpPr>
        <p:spPr>
          <a:xfrm>
            <a:off x="6328394" y="0"/>
            <a:ext cx="279854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pic>
        <p:nvPicPr>
          <p:cNvPr id="4" name="Picture 3">
            <a:extLst>
              <a:ext uri="{FF2B5EF4-FFF2-40B4-BE49-F238E27FC236}">
                <a16:creationId xmlns:a16="http://schemas.microsoft.com/office/drawing/2014/main" id="{697E1641-79BB-C641-9844-7744AC9E8D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774" y="550777"/>
            <a:ext cx="5765970" cy="5756446"/>
          </a:xfrm>
          <a:prstGeom prst="rect">
            <a:avLst/>
          </a:prstGeom>
        </p:spPr>
      </p:pic>
      <p:pic>
        <p:nvPicPr>
          <p:cNvPr id="7" name="Picture 6">
            <a:extLst>
              <a:ext uri="{FF2B5EF4-FFF2-40B4-BE49-F238E27FC236}">
                <a16:creationId xmlns:a16="http://schemas.microsoft.com/office/drawing/2014/main" id="{ADB78D42-C44D-5840-B490-D047C58AE79B}"/>
              </a:ext>
            </a:extLst>
          </p:cNvPr>
          <p:cNvPicPr>
            <a:picLocks noChangeAspect="1"/>
          </p:cNvPicPr>
          <p:nvPr/>
        </p:nvPicPr>
        <p:blipFill>
          <a:blip r:embed="rId4"/>
          <a:srcRect/>
          <a:stretch/>
        </p:blipFill>
        <p:spPr>
          <a:xfrm>
            <a:off x="6755417" y="2336506"/>
            <a:ext cx="2050809" cy="2050809"/>
          </a:xfrm>
          <a:prstGeom prst="rect">
            <a:avLst/>
          </a:prstGeom>
        </p:spPr>
      </p:pic>
    </p:spTree>
    <p:extLst>
      <p:ext uri="{BB962C8B-B14F-4D97-AF65-F5344CB8AC3E}">
        <p14:creationId xmlns:p14="http://schemas.microsoft.com/office/powerpoint/2010/main" val="291737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515375" y="372375"/>
            <a:ext cx="6113252" cy="61132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119" y="152401"/>
            <a:ext cx="6545764" cy="6553200"/>
          </a:xfrm>
          <a:prstGeom prst="rect">
            <a:avLst/>
          </a:prstGeom>
        </p:spPr>
      </p:pic>
      <p:sp>
        <p:nvSpPr>
          <p:cNvPr id="5" name="Rectangle 4"/>
          <p:cNvSpPr/>
          <p:nvPr/>
        </p:nvSpPr>
        <p:spPr>
          <a:xfrm>
            <a:off x="0" y="1752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latin typeface="Corbel" panose="020B0503020204020204" pitchFamily="34" charset="0"/>
                <a:cs typeface="Gotham Book" pitchFamily="50" charset="0"/>
              </a:rPr>
              <a:t>What’s Going On</a:t>
            </a:r>
          </a:p>
        </p:txBody>
      </p:sp>
      <p:sp>
        <p:nvSpPr>
          <p:cNvPr id="7" name="Rectangle 6"/>
          <p:cNvSpPr/>
          <p:nvPr/>
        </p:nvSpPr>
        <p:spPr>
          <a:xfrm>
            <a:off x="0" y="29718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latin typeface="Corbel" panose="020B0503020204020204" pitchFamily="34" charset="0"/>
                <a:cs typeface="Gotham Book" pitchFamily="50" charset="0"/>
              </a:rPr>
              <a:t>Why It’s Going On</a:t>
            </a:r>
          </a:p>
        </p:txBody>
      </p:sp>
      <p:sp>
        <p:nvSpPr>
          <p:cNvPr id="8" name="Rectangle 7"/>
          <p:cNvSpPr/>
          <p:nvPr/>
        </p:nvSpPr>
        <p:spPr>
          <a:xfrm>
            <a:off x="0" y="41910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latin typeface="Corbel" panose="020B0503020204020204" pitchFamily="34" charset="0"/>
                <a:cs typeface="Gotham Book" pitchFamily="50" charset="0"/>
              </a:rPr>
              <a:t>Pathway For Change</a:t>
            </a:r>
          </a:p>
        </p:txBody>
      </p:sp>
    </p:spTree>
    <p:extLst>
      <p:ext uri="{BB962C8B-B14F-4D97-AF65-F5344CB8AC3E}">
        <p14:creationId xmlns:p14="http://schemas.microsoft.com/office/powerpoint/2010/main" val="213061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eter in grand"/>
          <p:cNvPicPr>
            <a:picLocks noChangeAspect="1" noChangeArrowheads="1"/>
          </p:cNvPicPr>
          <p:nvPr/>
        </p:nvPicPr>
        <p:blipFill rotWithShape="1">
          <a:blip r:embed="rId3" cstate="print"/>
          <a:srcRect l="4579" r="3839"/>
          <a:stretch/>
        </p:blipFill>
        <p:spPr bwMode="auto">
          <a:xfrm>
            <a:off x="0" y="0"/>
            <a:ext cx="9144000" cy="6858000"/>
          </a:xfrm>
          <a:prstGeom prst="rect">
            <a:avLst/>
          </a:prstGeom>
          <a:noFill/>
          <a:ln w="22225">
            <a:noFill/>
            <a:miter lim="800000"/>
            <a:headEnd/>
            <a:tailEnd/>
          </a:ln>
        </p:spPr>
      </p:pic>
      <p:sp>
        <p:nvSpPr>
          <p:cNvPr id="9" name="TextBox 8"/>
          <p:cNvSpPr txBox="1"/>
          <p:nvPr/>
        </p:nvSpPr>
        <p:spPr>
          <a:xfrm>
            <a:off x="1021979" y="4572000"/>
            <a:ext cx="5768788" cy="579668"/>
          </a:xfrm>
          <a:prstGeom prst="rect">
            <a:avLst/>
          </a:prstGeom>
          <a:noFill/>
        </p:spPr>
        <p:txBody>
          <a:bodyPr wrap="square" lIns="89855" tIns="44927" rIns="89855" bIns="44927" rtlCol="0">
            <a:spAutoFit/>
          </a:bodyPr>
          <a:lstStyle/>
          <a:p>
            <a:r>
              <a:rPr lang="en-US" sz="3100" b="1" dirty="0">
                <a:solidFill>
                  <a:schemeClr val="bg1"/>
                </a:solidFill>
                <a:latin typeface="Corbel" charset="0"/>
                <a:ea typeface="Corbel" charset="0"/>
                <a:cs typeface="Corbel" charset="0"/>
              </a:rPr>
              <a:t>LEADING IN A VUCA WORLD</a:t>
            </a:r>
          </a:p>
        </p:txBody>
      </p:sp>
      <p:sp>
        <p:nvSpPr>
          <p:cNvPr id="10" name="TextBox 9"/>
          <p:cNvSpPr txBox="1"/>
          <p:nvPr/>
        </p:nvSpPr>
        <p:spPr>
          <a:xfrm>
            <a:off x="4495800" y="304800"/>
            <a:ext cx="2514600" cy="579668"/>
          </a:xfrm>
          <a:prstGeom prst="rect">
            <a:avLst/>
          </a:prstGeom>
          <a:noFill/>
        </p:spPr>
        <p:txBody>
          <a:bodyPr wrap="square" lIns="89855" tIns="44927" rIns="89855" bIns="44927" rtlCol="0">
            <a:spAutoFit/>
          </a:bodyPr>
          <a:lstStyle/>
          <a:p>
            <a:r>
              <a:rPr lang="en-US" sz="3100" b="1" dirty="0">
                <a:solidFill>
                  <a:schemeClr val="bg1"/>
                </a:solidFill>
                <a:latin typeface="Corbel" charset="0"/>
                <a:ea typeface="Corbel" charset="0"/>
                <a:cs typeface="Corbel" charset="0"/>
              </a:rPr>
              <a:t>VOLATILITY</a:t>
            </a:r>
          </a:p>
        </p:txBody>
      </p:sp>
      <p:sp>
        <p:nvSpPr>
          <p:cNvPr id="11" name="TextBox 10"/>
          <p:cNvSpPr txBox="1"/>
          <p:nvPr/>
        </p:nvSpPr>
        <p:spPr>
          <a:xfrm>
            <a:off x="5013514" y="737175"/>
            <a:ext cx="3180229" cy="579668"/>
          </a:xfrm>
          <a:prstGeom prst="rect">
            <a:avLst/>
          </a:prstGeom>
          <a:noFill/>
        </p:spPr>
        <p:txBody>
          <a:bodyPr wrap="square" lIns="89855" tIns="44927" rIns="89855" bIns="44927" rtlCol="0">
            <a:spAutoFit/>
          </a:bodyPr>
          <a:lstStyle/>
          <a:p>
            <a:r>
              <a:rPr lang="en-US" sz="3100" b="1" dirty="0">
                <a:solidFill>
                  <a:schemeClr val="bg1"/>
                </a:solidFill>
                <a:latin typeface="Corbel" charset="0"/>
                <a:ea typeface="Corbel" charset="0"/>
                <a:cs typeface="Corbel" charset="0"/>
              </a:rPr>
              <a:t>UNCERTAINTY</a:t>
            </a:r>
          </a:p>
        </p:txBody>
      </p:sp>
      <p:sp>
        <p:nvSpPr>
          <p:cNvPr id="12" name="TextBox 11"/>
          <p:cNvSpPr txBox="1"/>
          <p:nvPr/>
        </p:nvSpPr>
        <p:spPr>
          <a:xfrm>
            <a:off x="5679143" y="1194375"/>
            <a:ext cx="3180229" cy="579668"/>
          </a:xfrm>
          <a:prstGeom prst="rect">
            <a:avLst/>
          </a:prstGeom>
          <a:noFill/>
        </p:spPr>
        <p:txBody>
          <a:bodyPr wrap="square" lIns="89855" tIns="44927" rIns="89855" bIns="44927" rtlCol="0">
            <a:spAutoFit/>
          </a:bodyPr>
          <a:lstStyle/>
          <a:p>
            <a:r>
              <a:rPr lang="en-US" sz="3100" b="1" dirty="0">
                <a:solidFill>
                  <a:schemeClr val="bg1"/>
                </a:solidFill>
                <a:latin typeface="Corbel" charset="0"/>
                <a:ea typeface="Corbel" charset="0"/>
                <a:cs typeface="Corbel" charset="0"/>
              </a:rPr>
              <a:t>COMPLEXITY</a:t>
            </a:r>
          </a:p>
        </p:txBody>
      </p:sp>
      <p:sp>
        <p:nvSpPr>
          <p:cNvPr id="13" name="TextBox 12"/>
          <p:cNvSpPr txBox="1"/>
          <p:nvPr/>
        </p:nvSpPr>
        <p:spPr>
          <a:xfrm>
            <a:off x="6492688" y="1651575"/>
            <a:ext cx="3180229" cy="579668"/>
          </a:xfrm>
          <a:prstGeom prst="rect">
            <a:avLst/>
          </a:prstGeom>
          <a:noFill/>
        </p:spPr>
        <p:txBody>
          <a:bodyPr wrap="square" lIns="89855" tIns="44927" rIns="89855" bIns="44927" rtlCol="0">
            <a:spAutoFit/>
          </a:bodyPr>
          <a:lstStyle/>
          <a:p>
            <a:r>
              <a:rPr lang="en-US" sz="3100" b="1" dirty="0">
                <a:solidFill>
                  <a:schemeClr val="bg1"/>
                </a:solidFill>
                <a:latin typeface="Corbel" charset="0"/>
                <a:ea typeface="Corbel" charset="0"/>
                <a:cs typeface="Corbel" charset="0"/>
              </a:rPr>
              <a:t>AMBIGUITY</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6187252"/>
            <a:ext cx="2133600" cy="637406"/>
          </a:xfrm>
          <a:prstGeom prst="rect">
            <a:avLst/>
          </a:prstGeom>
        </p:spPr>
      </p:pic>
    </p:spTree>
    <p:extLst>
      <p:ext uri="{BB962C8B-B14F-4D97-AF65-F5344CB8AC3E}">
        <p14:creationId xmlns:p14="http://schemas.microsoft.com/office/powerpoint/2010/main" val="72940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D02A951-71E3-DC4D-AD2D-AD6BDF4C23CC}"/>
              </a:ext>
            </a:extLst>
          </p:cNvPr>
          <p:cNvGrpSpPr/>
          <p:nvPr/>
        </p:nvGrpSpPr>
        <p:grpSpPr>
          <a:xfrm>
            <a:off x="-3200400" y="-457200"/>
            <a:ext cx="7326957" cy="7343741"/>
            <a:chOff x="-601762" y="533401"/>
            <a:chExt cx="6842324" cy="6857999"/>
          </a:xfrm>
        </p:grpSpPr>
        <p:sp>
          <p:nvSpPr>
            <p:cNvPr id="4" name="Oval 3">
              <a:extLst>
                <a:ext uri="{FF2B5EF4-FFF2-40B4-BE49-F238E27FC236}">
                  <a16:creationId xmlns:a16="http://schemas.microsoft.com/office/drawing/2014/main" id="{F6648E62-6F32-6645-8D87-E5CE4D48DA63}"/>
                </a:ext>
              </a:extLst>
            </p:cNvPr>
            <p:cNvSpPr>
              <a:spLocks noChangeAspect="1"/>
            </p:cNvSpPr>
            <p:nvPr/>
          </p:nvSpPr>
          <p:spPr>
            <a:xfrm>
              <a:off x="-367284" y="775716"/>
              <a:ext cx="6355080" cy="63550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id="{BD655123-53E8-1545-80B5-06575B432B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46"/>
            <a:stretch/>
          </p:blipFill>
          <p:spPr>
            <a:xfrm>
              <a:off x="-601762" y="533401"/>
              <a:ext cx="6842324" cy="6857999"/>
            </a:xfrm>
            <a:prstGeom prst="rect">
              <a:avLst/>
            </a:prstGeom>
          </p:spPr>
        </p:pic>
      </p:grpSp>
      <p:sp>
        <p:nvSpPr>
          <p:cNvPr id="6" name="Content Placeholder 2">
            <a:extLst>
              <a:ext uri="{FF2B5EF4-FFF2-40B4-BE49-F238E27FC236}">
                <a16:creationId xmlns:a16="http://schemas.microsoft.com/office/drawing/2014/main" id="{35EBC671-CC7C-7D43-B1AB-7C8744F8DCDF}"/>
              </a:ext>
            </a:extLst>
          </p:cNvPr>
          <p:cNvSpPr txBox="1">
            <a:spLocks/>
          </p:cNvSpPr>
          <p:nvPr/>
        </p:nvSpPr>
        <p:spPr>
          <a:xfrm>
            <a:off x="4857750" y="1042970"/>
            <a:ext cx="3486150" cy="4343400"/>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Helvetica Light" panose="020B04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endParaRPr lang="en-US" sz="2100" dirty="0">
              <a:solidFill>
                <a:srgbClr val="FFFFFF"/>
              </a:solidFill>
            </a:endParaRPr>
          </a:p>
          <a:p>
            <a:pPr marL="0" indent="0">
              <a:buNone/>
            </a:pPr>
            <a:r>
              <a:rPr lang="en-US" sz="2700" b="1" u="sng" dirty="0">
                <a:solidFill>
                  <a:srgbClr val="FFFFFF"/>
                </a:solidFill>
              </a:rPr>
              <a:t>Objective:</a:t>
            </a:r>
          </a:p>
          <a:p>
            <a:pPr marL="0" indent="0">
              <a:buNone/>
            </a:pPr>
            <a:endParaRPr lang="en-US" sz="2700" dirty="0">
              <a:solidFill>
                <a:srgbClr val="FFFFFF"/>
              </a:solidFill>
            </a:endParaRPr>
          </a:p>
          <a:p>
            <a:pPr marL="0" indent="0">
              <a:buNone/>
            </a:pPr>
            <a:r>
              <a:rPr lang="en-US" sz="2700" dirty="0">
                <a:solidFill>
                  <a:srgbClr val="FFFFFF"/>
                </a:solidFill>
              </a:rPr>
              <a:t>Orientation to The Leadership Circle framework</a:t>
            </a:r>
          </a:p>
          <a:p>
            <a:pPr marL="0" indent="0">
              <a:buNone/>
            </a:pPr>
            <a:endParaRPr lang="en-US" sz="2700" dirty="0">
              <a:solidFill>
                <a:srgbClr val="FFFFFF"/>
              </a:solidFill>
            </a:endParaRPr>
          </a:p>
          <a:p>
            <a:pPr marL="0" indent="0">
              <a:buNone/>
            </a:pPr>
            <a:r>
              <a:rPr lang="en-US" sz="2700" dirty="0">
                <a:solidFill>
                  <a:srgbClr val="FFFFFF"/>
                </a:solidFill>
              </a:rPr>
              <a:t>Discussion of how it supports development </a:t>
            </a:r>
            <a:endParaRPr lang="en-US" sz="2100" dirty="0">
              <a:solidFill>
                <a:srgbClr val="FFFFFF"/>
              </a:solidFill>
            </a:endParaRPr>
          </a:p>
        </p:txBody>
      </p:sp>
    </p:spTree>
    <p:extLst>
      <p:ext uri="{BB962C8B-B14F-4D97-AF65-F5344CB8AC3E}">
        <p14:creationId xmlns:p14="http://schemas.microsoft.com/office/powerpoint/2010/main" val="2070017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76C48FC8-4EE5-974D-9DB8-B9F13DBB78AB}"/>
              </a:ext>
            </a:extLst>
          </p:cNvPr>
          <p:cNvGrpSpPr/>
          <p:nvPr/>
        </p:nvGrpSpPr>
        <p:grpSpPr>
          <a:xfrm>
            <a:off x="3543300" y="2457450"/>
            <a:ext cx="1974273" cy="1411941"/>
            <a:chOff x="3255818" y="2218765"/>
            <a:chExt cx="2632364" cy="1882588"/>
          </a:xfrm>
        </p:grpSpPr>
        <p:sp>
          <p:nvSpPr>
            <p:cNvPr id="57" name="Rectangle 56">
              <a:extLst>
                <a:ext uri="{FF2B5EF4-FFF2-40B4-BE49-F238E27FC236}">
                  <a16:creationId xmlns:a16="http://schemas.microsoft.com/office/drawing/2014/main" id="{D52FC16D-097B-0345-9DAD-04E9C595A92F}"/>
                </a:ext>
              </a:extLst>
            </p:cNvPr>
            <p:cNvSpPr/>
            <p:nvPr/>
          </p:nvSpPr>
          <p:spPr>
            <a:xfrm>
              <a:off x="3255818" y="2218765"/>
              <a:ext cx="2632364" cy="1882588"/>
            </a:xfrm>
            <a:prstGeom prst="rect">
              <a:avLst/>
            </a:prstGeom>
            <a:gradFill>
              <a:gsLst>
                <a:gs pos="0">
                  <a:schemeClr val="accent1">
                    <a:shade val="51000"/>
                    <a:satMod val="130000"/>
                    <a:alpha val="13000"/>
                  </a:schemeClr>
                </a:gs>
                <a:gs pos="80000">
                  <a:schemeClr val="accent1">
                    <a:shade val="93000"/>
                    <a:satMod val="130000"/>
                  </a:schemeClr>
                </a:gs>
                <a:gs pos="100000">
                  <a:schemeClr val="accent1">
                    <a:shade val="94000"/>
                    <a:satMod val="135000"/>
                  </a:schemeClr>
                </a:gs>
              </a:gsLst>
            </a:gradFill>
            <a:ln>
              <a:solidFill>
                <a:schemeClr val="accent1">
                  <a:shade val="95000"/>
                  <a:satMod val="105000"/>
                  <a:alpha val="25000"/>
                </a:schemeClr>
              </a:solidFill>
            </a:ln>
          </p:spPr>
          <p:style>
            <a:lnRef idx="1">
              <a:schemeClr val="accent1"/>
            </a:lnRef>
            <a:fillRef idx="3">
              <a:schemeClr val="accent1"/>
            </a:fillRef>
            <a:effectRef idx="2">
              <a:schemeClr val="accent1"/>
            </a:effectRef>
            <a:fontRef idx="minor">
              <a:schemeClr val="lt1"/>
            </a:fontRef>
          </p:style>
          <p:txBody>
            <a:bodyPr lIns="61544" tIns="30772" rIns="61544" bIns="30772" spcCol="0" rtlCol="0" anchor="ctr"/>
            <a:lstStyle/>
            <a:p>
              <a:pPr algn="ctr"/>
              <a:endParaRPr lang="en-US" sz="1350" dirty="0">
                <a:latin typeface="Helvetica" pitchFamily="2" charset="0"/>
              </a:endParaRPr>
            </a:p>
          </p:txBody>
        </p:sp>
        <p:cxnSp>
          <p:nvCxnSpPr>
            <p:cNvPr id="58" name="Straight Connector 57">
              <a:extLst>
                <a:ext uri="{FF2B5EF4-FFF2-40B4-BE49-F238E27FC236}">
                  <a16:creationId xmlns:a16="http://schemas.microsoft.com/office/drawing/2014/main" id="{B6339BDE-D5BE-FB43-A52A-6A648FCFFC1B}"/>
                </a:ext>
              </a:extLst>
            </p:cNvPr>
            <p:cNvCxnSpPr/>
            <p:nvPr/>
          </p:nvCxnSpPr>
          <p:spPr>
            <a:xfrm flipV="1">
              <a:off x="4017818" y="2286000"/>
              <a:ext cx="0" cy="1748118"/>
            </a:xfrm>
            <a:prstGeom prst="line">
              <a:avLst/>
            </a:prstGeom>
            <a:ln>
              <a:solidFill>
                <a:srgbClr val="3366FF"/>
              </a:solidFill>
              <a:prstDash val="sysDot"/>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15B20B27-D067-BF4D-8AC0-551A87694071}"/>
                </a:ext>
              </a:extLst>
            </p:cNvPr>
            <p:cNvSpPr txBox="1"/>
            <p:nvPr/>
          </p:nvSpPr>
          <p:spPr>
            <a:xfrm>
              <a:off x="4077134" y="2891118"/>
              <a:ext cx="1443848" cy="513747"/>
            </a:xfrm>
            <a:prstGeom prst="rect">
              <a:avLst/>
            </a:prstGeom>
            <a:noFill/>
          </p:spPr>
          <p:txBody>
            <a:bodyPr wrap="none" lIns="61544" tIns="30772" rIns="61544" bIns="30772" rtlCol="0">
              <a:spAutoFit/>
            </a:bodyPr>
            <a:lstStyle/>
            <a:p>
              <a:r>
                <a:rPr lang="en-US" sz="1050" b="1" dirty="0">
                  <a:latin typeface="Helvetica" pitchFamily="2" charset="0"/>
                </a:rPr>
                <a:t>Developmental</a:t>
              </a:r>
            </a:p>
            <a:p>
              <a:r>
                <a:rPr lang="en-US" sz="1050" b="1" dirty="0">
                  <a:latin typeface="Helvetica" pitchFamily="2" charset="0"/>
                </a:rPr>
                <a:t>Challenge</a:t>
              </a:r>
            </a:p>
          </p:txBody>
        </p:sp>
      </p:grpSp>
      <p:sp>
        <p:nvSpPr>
          <p:cNvPr id="60" name="Title 1">
            <a:extLst>
              <a:ext uri="{FF2B5EF4-FFF2-40B4-BE49-F238E27FC236}">
                <a16:creationId xmlns:a16="http://schemas.microsoft.com/office/drawing/2014/main" id="{617C6231-EEB0-8249-A50C-56F2EEB0453A}"/>
              </a:ext>
            </a:extLst>
          </p:cNvPr>
          <p:cNvSpPr>
            <a:spLocks noGrp="1"/>
          </p:cNvSpPr>
          <p:nvPr>
            <p:ph type="title"/>
          </p:nvPr>
        </p:nvSpPr>
        <p:spPr>
          <a:xfrm>
            <a:off x="431226" y="1079126"/>
            <a:ext cx="8198421" cy="547899"/>
          </a:xfrm>
        </p:spPr>
        <p:txBody>
          <a:bodyPr/>
          <a:lstStyle/>
          <a:p>
            <a:pPr algn="ctr"/>
            <a:r>
              <a:rPr lang="en-US" sz="1650" dirty="0">
                <a:solidFill>
                  <a:schemeClr val="tx1"/>
                </a:solidFill>
                <a:latin typeface="Helvetica" pitchFamily="2" charset="0"/>
              </a:rPr>
              <a:t>Leadership Effectiveness is Mediated by Gap Between Self and Circumstance</a:t>
            </a:r>
          </a:p>
        </p:txBody>
      </p:sp>
      <p:sp>
        <p:nvSpPr>
          <p:cNvPr id="61" name="TextBox 60">
            <a:extLst>
              <a:ext uri="{FF2B5EF4-FFF2-40B4-BE49-F238E27FC236}">
                <a16:creationId xmlns:a16="http://schemas.microsoft.com/office/drawing/2014/main" id="{FF1ADE28-F2B9-AA4C-A829-D4CD4ABE27F7}"/>
              </a:ext>
            </a:extLst>
          </p:cNvPr>
          <p:cNvSpPr txBox="1"/>
          <p:nvPr/>
        </p:nvSpPr>
        <p:spPr>
          <a:xfrm>
            <a:off x="5569529" y="1701053"/>
            <a:ext cx="614793" cy="269888"/>
          </a:xfrm>
          <a:prstGeom prst="rect">
            <a:avLst/>
          </a:prstGeom>
          <a:noFill/>
        </p:spPr>
        <p:txBody>
          <a:bodyPr wrap="none" lIns="61536" tIns="30769" rIns="61536" bIns="30769" rtlCol="0">
            <a:spAutoFit/>
          </a:bodyPr>
          <a:lstStyle/>
          <a:p>
            <a:r>
              <a:rPr lang="en-US" sz="1350" b="1" dirty="0">
                <a:latin typeface="Helvetica" pitchFamily="2" charset="0"/>
              </a:rPr>
              <a:t>VUCA</a:t>
            </a:r>
          </a:p>
        </p:txBody>
      </p:sp>
      <p:sp>
        <p:nvSpPr>
          <p:cNvPr id="62" name="TextBox 61">
            <a:extLst>
              <a:ext uri="{FF2B5EF4-FFF2-40B4-BE49-F238E27FC236}">
                <a16:creationId xmlns:a16="http://schemas.microsoft.com/office/drawing/2014/main" id="{A7734AAE-9116-2549-8C99-59430C5A3842}"/>
              </a:ext>
            </a:extLst>
          </p:cNvPr>
          <p:cNvSpPr txBox="1"/>
          <p:nvPr/>
        </p:nvSpPr>
        <p:spPr>
          <a:xfrm>
            <a:off x="5612737" y="4877921"/>
            <a:ext cx="605175" cy="269888"/>
          </a:xfrm>
          <a:prstGeom prst="rect">
            <a:avLst/>
          </a:prstGeom>
          <a:noFill/>
        </p:spPr>
        <p:txBody>
          <a:bodyPr wrap="none" lIns="61536" tIns="30769" rIns="61536" bIns="30769" rtlCol="0">
            <a:spAutoFit/>
          </a:bodyPr>
          <a:lstStyle/>
          <a:p>
            <a:r>
              <a:rPr lang="en-US" sz="1350" b="1" dirty="0">
                <a:latin typeface="Helvetica" pitchFamily="2" charset="0"/>
              </a:rPr>
              <a:t>SCSC</a:t>
            </a:r>
          </a:p>
        </p:txBody>
      </p:sp>
      <p:cxnSp>
        <p:nvCxnSpPr>
          <p:cNvPr id="63" name="Straight Arrow Connector 62">
            <a:extLst>
              <a:ext uri="{FF2B5EF4-FFF2-40B4-BE49-F238E27FC236}">
                <a16:creationId xmlns:a16="http://schemas.microsoft.com/office/drawing/2014/main" id="{82C5B0B3-CE45-7F4E-8342-A09E7B833D72}"/>
              </a:ext>
            </a:extLst>
          </p:cNvPr>
          <p:cNvCxnSpPr/>
          <p:nvPr/>
        </p:nvCxnSpPr>
        <p:spPr>
          <a:xfrm>
            <a:off x="5517573" y="1751479"/>
            <a:ext cx="0" cy="33785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37D0039C-A0F4-0347-9898-7A4311430669}"/>
              </a:ext>
            </a:extLst>
          </p:cNvPr>
          <p:cNvSpPr txBox="1"/>
          <p:nvPr/>
        </p:nvSpPr>
        <p:spPr>
          <a:xfrm>
            <a:off x="6037120" y="3112995"/>
            <a:ext cx="1501254" cy="569970"/>
          </a:xfrm>
          <a:prstGeom prst="rect">
            <a:avLst/>
          </a:prstGeom>
          <a:noFill/>
        </p:spPr>
        <p:txBody>
          <a:bodyPr wrap="none" lIns="61536" tIns="30769" rIns="61536" bIns="30769" rtlCol="0">
            <a:spAutoFit/>
          </a:bodyPr>
          <a:lstStyle/>
          <a:p>
            <a:r>
              <a:rPr lang="en-US" sz="1650" b="1" i="1" dirty="0">
                <a:latin typeface="Helvetica" pitchFamily="2" charset="0"/>
              </a:rPr>
              <a:t>COMPLEXITY</a:t>
            </a:r>
          </a:p>
          <a:p>
            <a:r>
              <a:rPr lang="en-US" sz="1650" b="1" i="1" dirty="0">
                <a:latin typeface="Helvetica" pitchFamily="2" charset="0"/>
              </a:rPr>
              <a:t>OF CONTEXT</a:t>
            </a:r>
          </a:p>
        </p:txBody>
      </p:sp>
      <p:cxnSp>
        <p:nvCxnSpPr>
          <p:cNvPr id="65" name="Straight Arrow Connector 64">
            <a:extLst>
              <a:ext uri="{FF2B5EF4-FFF2-40B4-BE49-F238E27FC236}">
                <a16:creationId xmlns:a16="http://schemas.microsoft.com/office/drawing/2014/main" id="{C899F41E-9E6B-964A-B95F-4AE92518BA65}"/>
              </a:ext>
            </a:extLst>
          </p:cNvPr>
          <p:cNvCxnSpPr/>
          <p:nvPr/>
        </p:nvCxnSpPr>
        <p:spPr>
          <a:xfrm>
            <a:off x="3543300" y="1801906"/>
            <a:ext cx="0" cy="332814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5404D7F6-EDF6-6B41-B155-CD1AA31351C6}"/>
              </a:ext>
            </a:extLst>
          </p:cNvPr>
          <p:cNvSpPr txBox="1"/>
          <p:nvPr/>
        </p:nvSpPr>
        <p:spPr>
          <a:xfrm>
            <a:off x="1413164" y="3148806"/>
            <a:ext cx="1515463" cy="577073"/>
          </a:xfrm>
          <a:prstGeom prst="rect">
            <a:avLst/>
          </a:prstGeom>
          <a:noFill/>
        </p:spPr>
        <p:txBody>
          <a:bodyPr wrap="none" lIns="68572" tIns="34286" rIns="68572" bIns="34286" rtlCol="0">
            <a:spAutoFit/>
          </a:bodyPr>
          <a:lstStyle/>
          <a:p>
            <a:r>
              <a:rPr lang="en-US" sz="1650" b="1" i="1" dirty="0">
                <a:latin typeface="Helvetica" pitchFamily="2" charset="0"/>
              </a:rPr>
              <a:t>COMPLEXITY</a:t>
            </a:r>
          </a:p>
          <a:p>
            <a:r>
              <a:rPr lang="en-US" sz="1650" b="1" i="1" dirty="0">
                <a:latin typeface="Helvetica" pitchFamily="2" charset="0"/>
              </a:rPr>
              <a:t>OF MIND</a:t>
            </a:r>
          </a:p>
        </p:txBody>
      </p:sp>
      <p:sp>
        <p:nvSpPr>
          <p:cNvPr id="67" name="TextBox 66">
            <a:extLst>
              <a:ext uri="{FF2B5EF4-FFF2-40B4-BE49-F238E27FC236}">
                <a16:creationId xmlns:a16="http://schemas.microsoft.com/office/drawing/2014/main" id="{4BCB1BC2-55E4-EF48-B1EA-1A2A7F7E83AD}"/>
              </a:ext>
            </a:extLst>
          </p:cNvPr>
          <p:cNvSpPr txBox="1"/>
          <p:nvPr/>
        </p:nvSpPr>
        <p:spPr>
          <a:xfrm>
            <a:off x="2452255" y="4915701"/>
            <a:ext cx="1292645" cy="276991"/>
          </a:xfrm>
          <a:prstGeom prst="rect">
            <a:avLst/>
          </a:prstGeom>
          <a:noFill/>
        </p:spPr>
        <p:txBody>
          <a:bodyPr wrap="none" lIns="68572" tIns="34286" rIns="68572" bIns="34286" rtlCol="0">
            <a:spAutoFit/>
          </a:bodyPr>
          <a:lstStyle/>
          <a:p>
            <a:r>
              <a:rPr lang="en-US" sz="1350" b="1" dirty="0">
                <a:latin typeface="Helvetica" pitchFamily="2" charset="0"/>
              </a:rPr>
              <a:t>EGOCENTRIC</a:t>
            </a:r>
          </a:p>
        </p:txBody>
      </p:sp>
      <p:sp>
        <p:nvSpPr>
          <p:cNvPr id="68" name="TextBox 67">
            <a:extLst>
              <a:ext uri="{FF2B5EF4-FFF2-40B4-BE49-F238E27FC236}">
                <a16:creationId xmlns:a16="http://schemas.microsoft.com/office/drawing/2014/main" id="{E7C80882-2624-184D-B2D4-63CBCA481C5B}"/>
              </a:ext>
            </a:extLst>
          </p:cNvPr>
          <p:cNvSpPr txBox="1"/>
          <p:nvPr/>
        </p:nvSpPr>
        <p:spPr>
          <a:xfrm>
            <a:off x="2589997" y="1751479"/>
            <a:ext cx="1023341" cy="276991"/>
          </a:xfrm>
          <a:prstGeom prst="rect">
            <a:avLst/>
          </a:prstGeom>
          <a:noFill/>
        </p:spPr>
        <p:txBody>
          <a:bodyPr wrap="none" lIns="68572" tIns="34286" rIns="68572" bIns="34286" rtlCol="0">
            <a:spAutoFit/>
          </a:bodyPr>
          <a:lstStyle/>
          <a:p>
            <a:r>
              <a:rPr lang="en-US" sz="1350" b="1" dirty="0">
                <a:latin typeface="Helvetica" pitchFamily="2" charset="0"/>
              </a:rPr>
              <a:t>INTEGRAL</a:t>
            </a:r>
          </a:p>
        </p:txBody>
      </p:sp>
      <p:sp>
        <p:nvSpPr>
          <p:cNvPr id="69" name="TextBox 68">
            <a:extLst>
              <a:ext uri="{FF2B5EF4-FFF2-40B4-BE49-F238E27FC236}">
                <a16:creationId xmlns:a16="http://schemas.microsoft.com/office/drawing/2014/main" id="{2B05F00C-1832-844B-A877-9556CBE0A838}"/>
              </a:ext>
            </a:extLst>
          </p:cNvPr>
          <p:cNvSpPr txBox="1"/>
          <p:nvPr/>
        </p:nvSpPr>
        <p:spPr>
          <a:xfrm>
            <a:off x="2609295" y="3818965"/>
            <a:ext cx="1013723" cy="276991"/>
          </a:xfrm>
          <a:prstGeom prst="rect">
            <a:avLst/>
          </a:prstGeom>
          <a:noFill/>
        </p:spPr>
        <p:txBody>
          <a:bodyPr wrap="none" lIns="68572" tIns="34286" rIns="68572" bIns="34286" rtlCol="0">
            <a:spAutoFit/>
          </a:bodyPr>
          <a:lstStyle/>
          <a:p>
            <a:r>
              <a:rPr lang="en-US" sz="1350" b="1" dirty="0">
                <a:latin typeface="Helvetica" pitchFamily="2" charset="0"/>
              </a:rPr>
              <a:t>REACTIVE</a:t>
            </a:r>
          </a:p>
        </p:txBody>
      </p:sp>
      <p:sp>
        <p:nvSpPr>
          <p:cNvPr id="70" name="TextBox 69">
            <a:extLst>
              <a:ext uri="{FF2B5EF4-FFF2-40B4-BE49-F238E27FC236}">
                <a16:creationId xmlns:a16="http://schemas.microsoft.com/office/drawing/2014/main" id="{7ACD760F-C43C-A148-987B-6FF0B0E48AC3}"/>
              </a:ext>
            </a:extLst>
          </p:cNvPr>
          <p:cNvSpPr txBox="1"/>
          <p:nvPr/>
        </p:nvSpPr>
        <p:spPr>
          <a:xfrm>
            <a:off x="2609295" y="2747362"/>
            <a:ext cx="1000899" cy="276991"/>
          </a:xfrm>
          <a:prstGeom prst="rect">
            <a:avLst/>
          </a:prstGeom>
          <a:noFill/>
        </p:spPr>
        <p:txBody>
          <a:bodyPr wrap="none" lIns="68572" tIns="34286" rIns="68572" bIns="34286" rtlCol="0">
            <a:spAutoFit/>
          </a:bodyPr>
          <a:lstStyle/>
          <a:p>
            <a:r>
              <a:rPr lang="en-US" sz="1350" b="1" dirty="0">
                <a:latin typeface="Helvetica" pitchFamily="2" charset="0"/>
              </a:rPr>
              <a:t>CREATIVE</a:t>
            </a:r>
          </a:p>
        </p:txBody>
      </p:sp>
      <p:grpSp>
        <p:nvGrpSpPr>
          <p:cNvPr id="71" name="Group 70">
            <a:extLst>
              <a:ext uri="{FF2B5EF4-FFF2-40B4-BE49-F238E27FC236}">
                <a16:creationId xmlns:a16="http://schemas.microsoft.com/office/drawing/2014/main" id="{15B4098C-DB95-474B-A342-2F41ABBA8791}"/>
              </a:ext>
            </a:extLst>
          </p:cNvPr>
          <p:cNvGrpSpPr/>
          <p:nvPr/>
        </p:nvGrpSpPr>
        <p:grpSpPr>
          <a:xfrm>
            <a:off x="3543300" y="2054039"/>
            <a:ext cx="1974273" cy="415498"/>
            <a:chOff x="3581400" y="1905000"/>
            <a:chExt cx="2895600" cy="627863"/>
          </a:xfrm>
        </p:grpSpPr>
        <p:cxnSp>
          <p:nvCxnSpPr>
            <p:cNvPr id="72" name="Straight Connector 71">
              <a:extLst>
                <a:ext uri="{FF2B5EF4-FFF2-40B4-BE49-F238E27FC236}">
                  <a16:creationId xmlns:a16="http://schemas.microsoft.com/office/drawing/2014/main" id="{7BB5CF99-0F86-8143-96B6-71DAAEB3BF0B}"/>
                </a:ext>
              </a:extLst>
            </p:cNvPr>
            <p:cNvCxnSpPr/>
            <p:nvPr/>
          </p:nvCxnSpPr>
          <p:spPr>
            <a:xfrm>
              <a:off x="3581400" y="2514600"/>
              <a:ext cx="2895600" cy="0"/>
            </a:xfrm>
            <a:prstGeom prst="line">
              <a:avLst/>
            </a:prstGeom>
            <a:ln>
              <a:prstDash val="sysDot"/>
              <a:headEnd type="triangle" w="lg" len="lg"/>
            </a:ln>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E481E393-211A-E945-BD4C-2E9471D748BD}"/>
                </a:ext>
              </a:extLst>
            </p:cNvPr>
            <p:cNvSpPr txBox="1"/>
            <p:nvPr/>
          </p:nvSpPr>
          <p:spPr>
            <a:xfrm>
              <a:off x="3913207" y="1905000"/>
              <a:ext cx="2330382" cy="627863"/>
            </a:xfrm>
            <a:prstGeom prst="rect">
              <a:avLst/>
            </a:prstGeom>
            <a:noFill/>
          </p:spPr>
          <p:txBody>
            <a:bodyPr wrap="none" rtlCol="0">
              <a:spAutoFit/>
            </a:bodyPr>
            <a:lstStyle/>
            <a:p>
              <a:pPr algn="ctr"/>
              <a:r>
                <a:rPr lang="en-US" sz="1050" dirty="0">
                  <a:latin typeface="Helvetica" pitchFamily="2" charset="0"/>
                </a:rPr>
                <a:t>Demand on Complexity</a:t>
              </a:r>
            </a:p>
            <a:p>
              <a:pPr algn="ctr"/>
              <a:r>
                <a:rPr lang="en-US" sz="1050" dirty="0">
                  <a:latin typeface="Helvetica" pitchFamily="2" charset="0"/>
                </a:rPr>
                <a:t> of Mind</a:t>
              </a:r>
            </a:p>
          </p:txBody>
        </p:sp>
      </p:grpSp>
      <p:grpSp>
        <p:nvGrpSpPr>
          <p:cNvPr id="74" name="Group 73">
            <a:extLst>
              <a:ext uri="{FF2B5EF4-FFF2-40B4-BE49-F238E27FC236}">
                <a16:creationId xmlns:a16="http://schemas.microsoft.com/office/drawing/2014/main" id="{B33F8794-F9C8-C04B-9657-7D68A57E6CF8}"/>
              </a:ext>
            </a:extLst>
          </p:cNvPr>
          <p:cNvGrpSpPr/>
          <p:nvPr/>
        </p:nvGrpSpPr>
        <p:grpSpPr>
          <a:xfrm>
            <a:off x="3543300" y="3869393"/>
            <a:ext cx="1974273" cy="415498"/>
            <a:chOff x="3581400" y="4648200"/>
            <a:chExt cx="2895600" cy="627862"/>
          </a:xfrm>
        </p:grpSpPr>
        <p:cxnSp>
          <p:nvCxnSpPr>
            <p:cNvPr id="75" name="Straight Connector 74">
              <a:extLst>
                <a:ext uri="{FF2B5EF4-FFF2-40B4-BE49-F238E27FC236}">
                  <a16:creationId xmlns:a16="http://schemas.microsoft.com/office/drawing/2014/main" id="{4B2CA923-7F0B-2A44-8E66-E21727FA99F1}"/>
                </a:ext>
              </a:extLst>
            </p:cNvPr>
            <p:cNvCxnSpPr/>
            <p:nvPr/>
          </p:nvCxnSpPr>
          <p:spPr>
            <a:xfrm>
              <a:off x="3581400" y="4648200"/>
              <a:ext cx="2895600" cy="0"/>
            </a:xfrm>
            <a:prstGeom prst="line">
              <a:avLst/>
            </a:prstGeom>
            <a:ln>
              <a:prstDash val="sysDot"/>
              <a:tailEnd type="triangle" w="lg" len="lg"/>
            </a:ln>
          </p:spPr>
          <p:style>
            <a:lnRef idx="2">
              <a:schemeClr val="accent1"/>
            </a:lnRef>
            <a:fillRef idx="0">
              <a:schemeClr val="accent1"/>
            </a:fillRef>
            <a:effectRef idx="1">
              <a:schemeClr val="accent1"/>
            </a:effectRef>
            <a:fontRef idx="minor">
              <a:schemeClr val="tx1"/>
            </a:fontRef>
          </p:style>
        </p:cxnSp>
        <p:sp>
          <p:nvSpPr>
            <p:cNvPr id="76" name="TextBox 75">
              <a:extLst>
                <a:ext uri="{FF2B5EF4-FFF2-40B4-BE49-F238E27FC236}">
                  <a16:creationId xmlns:a16="http://schemas.microsoft.com/office/drawing/2014/main" id="{348ED19C-2C54-014C-9B36-A4358D96BE2E}"/>
                </a:ext>
              </a:extLst>
            </p:cNvPr>
            <p:cNvSpPr txBox="1"/>
            <p:nvPr/>
          </p:nvSpPr>
          <p:spPr>
            <a:xfrm>
              <a:off x="3581400" y="4648200"/>
              <a:ext cx="2819399" cy="627862"/>
            </a:xfrm>
            <a:prstGeom prst="rect">
              <a:avLst/>
            </a:prstGeom>
            <a:noFill/>
          </p:spPr>
          <p:txBody>
            <a:bodyPr wrap="square" rtlCol="0">
              <a:spAutoFit/>
            </a:bodyPr>
            <a:lstStyle/>
            <a:p>
              <a:pPr algn="ctr"/>
              <a:r>
                <a:rPr lang="en-US" sz="1050" dirty="0">
                  <a:latin typeface="Helvetica" pitchFamily="2" charset="0"/>
                </a:rPr>
                <a:t>Current Leadership consciousness threshold</a:t>
              </a:r>
            </a:p>
          </p:txBody>
        </p:sp>
      </p:grpSp>
      <p:grpSp>
        <p:nvGrpSpPr>
          <p:cNvPr id="77" name="Group 76">
            <a:extLst>
              <a:ext uri="{FF2B5EF4-FFF2-40B4-BE49-F238E27FC236}">
                <a16:creationId xmlns:a16="http://schemas.microsoft.com/office/drawing/2014/main" id="{9F756B33-7AC3-8B40-9AE9-68A3538BAAE3}"/>
              </a:ext>
            </a:extLst>
          </p:cNvPr>
          <p:cNvGrpSpPr/>
          <p:nvPr/>
        </p:nvGrpSpPr>
        <p:grpSpPr>
          <a:xfrm>
            <a:off x="6439446" y="1593306"/>
            <a:ext cx="926857" cy="3771147"/>
            <a:chOff x="7829072" y="1208782"/>
            <a:chExt cx="1359388" cy="5698622"/>
          </a:xfrm>
        </p:grpSpPr>
        <p:sp>
          <p:nvSpPr>
            <p:cNvPr id="78" name="TextBox 77">
              <a:extLst>
                <a:ext uri="{FF2B5EF4-FFF2-40B4-BE49-F238E27FC236}">
                  <a16:creationId xmlns:a16="http://schemas.microsoft.com/office/drawing/2014/main" id="{8A95A806-9F10-E34D-82D2-79A4340AC4BA}"/>
                </a:ext>
              </a:extLst>
            </p:cNvPr>
            <p:cNvSpPr txBox="1"/>
            <p:nvPr/>
          </p:nvSpPr>
          <p:spPr>
            <a:xfrm>
              <a:off x="7829072" y="1208782"/>
              <a:ext cx="1359388" cy="1116203"/>
            </a:xfrm>
            <a:prstGeom prst="rect">
              <a:avLst/>
            </a:prstGeom>
            <a:noFill/>
          </p:spPr>
          <p:txBody>
            <a:bodyPr wrap="none" rtlCol="0">
              <a:spAutoFit/>
            </a:bodyPr>
            <a:lstStyle/>
            <a:p>
              <a:r>
                <a:rPr lang="en-US" sz="1050" b="1" i="1" dirty="0">
                  <a:latin typeface="Helvetica" pitchFamily="2" charset="0"/>
                </a:rPr>
                <a:t>Volatility</a:t>
              </a:r>
            </a:p>
            <a:p>
              <a:r>
                <a:rPr lang="en-US" sz="1050" b="1" i="1" dirty="0">
                  <a:latin typeface="Helvetica" pitchFamily="2" charset="0"/>
                </a:rPr>
                <a:t>Uncertainty</a:t>
              </a:r>
            </a:p>
            <a:p>
              <a:r>
                <a:rPr lang="en-US" sz="1050" b="1" i="1" dirty="0">
                  <a:latin typeface="Helvetica" pitchFamily="2" charset="0"/>
                </a:rPr>
                <a:t>Complexity</a:t>
              </a:r>
            </a:p>
            <a:p>
              <a:r>
                <a:rPr lang="en-US" sz="1050" b="1" i="1" dirty="0">
                  <a:latin typeface="Helvetica" pitchFamily="2" charset="0"/>
                </a:rPr>
                <a:t>Ambiguity</a:t>
              </a:r>
            </a:p>
          </p:txBody>
        </p:sp>
        <p:sp>
          <p:nvSpPr>
            <p:cNvPr id="79" name="TextBox 78">
              <a:extLst>
                <a:ext uri="{FF2B5EF4-FFF2-40B4-BE49-F238E27FC236}">
                  <a16:creationId xmlns:a16="http://schemas.microsoft.com/office/drawing/2014/main" id="{AD9F7ACA-FFD0-0E49-8F34-E11719168F0E}"/>
                </a:ext>
              </a:extLst>
            </p:cNvPr>
            <p:cNvSpPr txBox="1"/>
            <p:nvPr/>
          </p:nvSpPr>
          <p:spPr>
            <a:xfrm>
              <a:off x="7848601" y="5791201"/>
              <a:ext cx="1201865" cy="1116203"/>
            </a:xfrm>
            <a:prstGeom prst="rect">
              <a:avLst/>
            </a:prstGeom>
            <a:noFill/>
          </p:spPr>
          <p:txBody>
            <a:bodyPr wrap="none" rtlCol="0">
              <a:spAutoFit/>
            </a:bodyPr>
            <a:lstStyle/>
            <a:p>
              <a:r>
                <a:rPr lang="en-US" sz="1050" b="1" i="1" dirty="0">
                  <a:latin typeface="Helvetica" pitchFamily="2" charset="0"/>
                </a:rPr>
                <a:t>Stability</a:t>
              </a:r>
            </a:p>
            <a:p>
              <a:r>
                <a:rPr lang="en-US" sz="1050" b="1" i="1" dirty="0">
                  <a:latin typeface="Helvetica" pitchFamily="2" charset="0"/>
                </a:rPr>
                <a:t>Certainty</a:t>
              </a:r>
            </a:p>
            <a:p>
              <a:r>
                <a:rPr lang="en-US" sz="1050" b="1" i="1" dirty="0">
                  <a:latin typeface="Helvetica" pitchFamily="2" charset="0"/>
                </a:rPr>
                <a:t>Simplicity</a:t>
              </a:r>
            </a:p>
            <a:p>
              <a:r>
                <a:rPr lang="en-US" sz="1050" b="1" i="1" dirty="0">
                  <a:latin typeface="Helvetica" pitchFamily="2" charset="0"/>
                </a:rPr>
                <a:t>Clarity</a:t>
              </a:r>
            </a:p>
          </p:txBody>
        </p:sp>
      </p:grpSp>
      <p:sp>
        <p:nvSpPr>
          <p:cNvPr id="80" name="Oval 79">
            <a:extLst>
              <a:ext uri="{FF2B5EF4-FFF2-40B4-BE49-F238E27FC236}">
                <a16:creationId xmlns:a16="http://schemas.microsoft.com/office/drawing/2014/main" id="{C4A33E31-11D7-0F4A-9C97-48020AE2B91F}"/>
              </a:ext>
            </a:extLst>
          </p:cNvPr>
          <p:cNvSpPr>
            <a:spLocks noChangeAspect="1"/>
          </p:cNvSpPr>
          <p:nvPr/>
        </p:nvSpPr>
        <p:spPr>
          <a:xfrm>
            <a:off x="5413665" y="2356598"/>
            <a:ext cx="199505" cy="193638"/>
          </a:xfrm>
          <a:prstGeom prst="ellipse">
            <a:avLst/>
          </a:prstGeom>
        </p:spPr>
        <p:style>
          <a:lnRef idx="1">
            <a:schemeClr val="accent1"/>
          </a:lnRef>
          <a:fillRef idx="3">
            <a:schemeClr val="accent1"/>
          </a:fillRef>
          <a:effectRef idx="2">
            <a:schemeClr val="accent1"/>
          </a:effectRef>
          <a:fontRef idx="minor">
            <a:schemeClr val="lt1"/>
          </a:fontRef>
        </p:style>
        <p:txBody>
          <a:bodyPr lIns="61536" tIns="30769" rIns="61536" bIns="30769" spcCol="0" rtlCol="0" anchor="ctr"/>
          <a:lstStyle/>
          <a:p>
            <a:pPr algn="ctr"/>
            <a:endParaRPr lang="en-US" sz="1350" dirty="0">
              <a:latin typeface="Helvetica" pitchFamily="2" charset="0"/>
            </a:endParaRPr>
          </a:p>
        </p:txBody>
      </p:sp>
      <p:sp>
        <p:nvSpPr>
          <p:cNvPr id="81" name="Oval 80">
            <a:extLst>
              <a:ext uri="{FF2B5EF4-FFF2-40B4-BE49-F238E27FC236}">
                <a16:creationId xmlns:a16="http://schemas.microsoft.com/office/drawing/2014/main" id="{DB5A052C-7FD3-394B-8B87-3B9A371083BA}"/>
              </a:ext>
            </a:extLst>
          </p:cNvPr>
          <p:cNvSpPr>
            <a:spLocks noChangeAspect="1"/>
          </p:cNvSpPr>
          <p:nvPr/>
        </p:nvSpPr>
        <p:spPr>
          <a:xfrm>
            <a:off x="3439393" y="3768538"/>
            <a:ext cx="199505" cy="193638"/>
          </a:xfrm>
          <a:prstGeom prst="ellipse">
            <a:avLst/>
          </a:prstGeom>
        </p:spPr>
        <p:style>
          <a:lnRef idx="1">
            <a:schemeClr val="accent1"/>
          </a:lnRef>
          <a:fillRef idx="3">
            <a:schemeClr val="accent1"/>
          </a:fillRef>
          <a:effectRef idx="2">
            <a:schemeClr val="accent1"/>
          </a:effectRef>
          <a:fontRef idx="minor">
            <a:schemeClr val="lt1"/>
          </a:fontRef>
        </p:style>
        <p:txBody>
          <a:bodyPr lIns="61536" tIns="30769" rIns="61536" bIns="30769" spcCol="0" rtlCol="0" anchor="ctr"/>
          <a:lstStyle/>
          <a:p>
            <a:pPr algn="ctr"/>
            <a:endParaRPr lang="en-US" sz="1350" dirty="0">
              <a:latin typeface="Helvetica" pitchFamily="2" charset="0"/>
            </a:endParaRPr>
          </a:p>
        </p:txBody>
      </p:sp>
      <p:pic>
        <p:nvPicPr>
          <p:cNvPr id="82" name="Picture 81" descr="TLCgraph blank-1.eps">
            <a:extLst>
              <a:ext uri="{FF2B5EF4-FFF2-40B4-BE49-F238E27FC236}">
                <a16:creationId xmlns:a16="http://schemas.microsoft.com/office/drawing/2014/main" id="{EE46E776-4052-E34F-8927-6BA5FDEE7E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13" t="9793" r="9932" b="8530"/>
          <a:stretch/>
        </p:blipFill>
        <p:spPr>
          <a:xfrm>
            <a:off x="1787237" y="2222127"/>
            <a:ext cx="2494994" cy="2561114"/>
          </a:xfrm>
          <a:prstGeom prst="rect">
            <a:avLst/>
          </a:prstGeom>
        </p:spPr>
      </p:pic>
    </p:spTree>
    <p:extLst>
      <p:ext uri="{BB962C8B-B14F-4D97-AF65-F5344CB8AC3E}">
        <p14:creationId xmlns:p14="http://schemas.microsoft.com/office/powerpoint/2010/main" val="2407107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dissolve">
                                      <p:cBhvr>
                                        <p:cTn id="7" dur="900"/>
                                        <p:tgtEl>
                                          <p:spTgt spid="82"/>
                                        </p:tgtEl>
                                      </p:cBhvr>
                                    </p:animEffect>
                                  </p:childTnLst>
                                </p:cTn>
                              </p:par>
                              <p:par>
                                <p:cTn id="8" presetID="9" presetClass="exit" presetSubtype="0" fill="hold" grpId="0" nodeType="withEffect">
                                  <p:stCondLst>
                                    <p:cond delay="0"/>
                                  </p:stCondLst>
                                  <p:childTnLst>
                                    <p:animEffect transition="out" filter="dissolve">
                                      <p:cBhvr>
                                        <p:cTn id="9" dur="900"/>
                                        <p:tgtEl>
                                          <p:spTgt spid="66"/>
                                        </p:tgtEl>
                                      </p:cBhvr>
                                    </p:animEffect>
                                    <p:set>
                                      <p:cBhvr>
                                        <p:cTn id="10" dur="1" fill="hold">
                                          <p:stCondLst>
                                            <p:cond delay="8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THE LEADERSHIP CIRCLE PROFILE CERTIFICATION</a:t>
            </a:r>
          </a:p>
        </p:txBody>
      </p:sp>
      <p:sp>
        <p:nvSpPr>
          <p:cNvPr id="3" name="Text Placeholder 2"/>
          <p:cNvSpPr>
            <a:spLocks noGrp="1"/>
          </p:cNvSpPr>
          <p:nvPr>
            <p:ph type="body" sz="quarter" idx="10"/>
          </p:nvPr>
        </p:nvSpPr>
        <p:spPr/>
        <p:txBody>
          <a:bodyPr/>
          <a:lstStyle/>
          <a:p>
            <a:r>
              <a:rPr lang="en-US" dirty="0"/>
              <a:t>Certification Workshop</a:t>
            </a:r>
          </a:p>
        </p:txBody>
      </p:sp>
      <p:sp>
        <p:nvSpPr>
          <p:cNvPr id="4" name="Title 3"/>
          <p:cNvSpPr>
            <a:spLocks noGrp="1"/>
          </p:cNvSpPr>
          <p:nvPr>
            <p:ph type="ctrTitle" idx="4294967295"/>
          </p:nvPr>
        </p:nvSpPr>
        <p:spPr>
          <a:xfrm>
            <a:off x="384048" y="359160"/>
            <a:ext cx="5176838" cy="992187"/>
          </a:xfrm>
          <a:prstGeom prst="rect">
            <a:avLst/>
          </a:prstGeom>
        </p:spPr>
        <p:txBody>
          <a:bodyPr>
            <a:normAutofit/>
          </a:bodyPr>
          <a:lstStyle/>
          <a:p>
            <a:pPr algn="l"/>
            <a:r>
              <a:rPr lang="en-US" sz="3200" dirty="0">
                <a:solidFill>
                  <a:schemeClr val="tx1">
                    <a:lumMod val="50000"/>
                  </a:schemeClr>
                </a:solidFill>
                <a:latin typeface="Corbel" panose="020B0503020204020204" pitchFamily="34" charset="0"/>
              </a:rPr>
              <a:t>The Mismatch</a:t>
            </a:r>
          </a:p>
        </p:txBody>
      </p:sp>
      <p:sp>
        <p:nvSpPr>
          <p:cNvPr id="5" name="TextBox 4"/>
          <p:cNvSpPr txBox="1"/>
          <p:nvPr/>
        </p:nvSpPr>
        <p:spPr>
          <a:xfrm>
            <a:off x="689162" y="1577552"/>
            <a:ext cx="7765676" cy="4091774"/>
          </a:xfrm>
          <a:prstGeom prst="rect">
            <a:avLst/>
          </a:prstGeom>
          <a:noFill/>
        </p:spPr>
        <p:txBody>
          <a:bodyPr wrap="square" lIns="89803" tIns="44901" rIns="89803" bIns="44901" rtlCol="0">
            <a:spAutoFit/>
          </a:bodyPr>
          <a:lstStyle/>
          <a:p>
            <a:r>
              <a:rPr lang="en-US" sz="2400" dirty="0">
                <a:solidFill>
                  <a:schemeClr val="tx1">
                    <a:lumMod val="50000"/>
                  </a:schemeClr>
                </a:solidFill>
                <a:latin typeface="Corbel Regular" charset="0"/>
              </a:rPr>
              <a:t>“When we experience the world as “too complex” we are not just experiencing the complexity of the world. We are experiencing a mismatch between the world’s complexity and our own at this moment.”</a:t>
            </a:r>
          </a:p>
          <a:p>
            <a:endParaRPr lang="en-US" sz="2400" dirty="0">
              <a:solidFill>
                <a:schemeClr val="tx1">
                  <a:lumMod val="50000"/>
                </a:schemeClr>
              </a:solidFill>
              <a:latin typeface="Corbel Regular" charset="0"/>
            </a:endParaRPr>
          </a:p>
          <a:p>
            <a:r>
              <a:rPr lang="en-US" sz="2400" dirty="0">
                <a:solidFill>
                  <a:schemeClr val="tx1">
                    <a:lumMod val="50000"/>
                  </a:schemeClr>
                </a:solidFill>
                <a:latin typeface="Corbel Regular" charset="0"/>
              </a:rPr>
              <a:t>There are only two logical ways to mend this mismatch—reduce the world’s complexity or increase our own.”</a:t>
            </a:r>
          </a:p>
          <a:p>
            <a:endParaRPr lang="en-US" sz="2400" dirty="0">
              <a:solidFill>
                <a:schemeClr val="tx1">
                  <a:lumMod val="50000"/>
                </a:schemeClr>
              </a:solidFill>
              <a:latin typeface="Corbel Regular" charset="0"/>
            </a:endParaRPr>
          </a:p>
          <a:p>
            <a:endParaRPr lang="en-US" sz="2400" dirty="0">
              <a:solidFill>
                <a:schemeClr val="tx1">
                  <a:lumMod val="50000"/>
                </a:schemeClr>
              </a:solidFill>
              <a:latin typeface="Corbel Regular" charset="0"/>
            </a:endParaRPr>
          </a:p>
          <a:p>
            <a:r>
              <a:rPr lang="en-US" sz="2400" dirty="0">
                <a:solidFill>
                  <a:schemeClr val="tx1">
                    <a:lumMod val="50000"/>
                  </a:schemeClr>
                </a:solidFill>
                <a:latin typeface="Corbel Regular" charset="0"/>
              </a:rPr>
              <a:t>				</a:t>
            </a:r>
            <a:r>
              <a:rPr lang="en-US" sz="2000" dirty="0">
                <a:solidFill>
                  <a:schemeClr val="tx1">
                    <a:lumMod val="50000"/>
                  </a:schemeClr>
                </a:solidFill>
                <a:latin typeface="Corbel Regular" charset="0"/>
              </a:rPr>
              <a:t>—Robert Kegan &amp; Lisa </a:t>
            </a:r>
            <a:r>
              <a:rPr lang="en-US" sz="2000" dirty="0" err="1">
                <a:solidFill>
                  <a:schemeClr val="tx1">
                    <a:lumMod val="50000"/>
                  </a:schemeClr>
                </a:solidFill>
                <a:latin typeface="Corbel Regular" charset="0"/>
              </a:rPr>
              <a:t>Lahey</a:t>
            </a:r>
            <a:endParaRPr lang="en-US" sz="2000" dirty="0">
              <a:solidFill>
                <a:schemeClr val="tx1">
                  <a:lumMod val="50000"/>
                </a:schemeClr>
              </a:solidFill>
              <a:latin typeface="Corbel Regular" charset="0"/>
            </a:endParaRPr>
          </a:p>
          <a:p>
            <a:r>
              <a:rPr lang="en-US" sz="2000" i="1" dirty="0"/>
              <a:t>				    Immunity to Change</a:t>
            </a:r>
            <a:endParaRPr lang="en-US" sz="2000" dirty="0">
              <a:solidFill>
                <a:schemeClr val="tx1">
                  <a:lumMod val="50000"/>
                </a:schemeClr>
              </a:solidFill>
              <a:latin typeface="Corbel Regular" charset="0"/>
            </a:endParaRPr>
          </a:p>
        </p:txBody>
      </p:sp>
    </p:spTree>
    <p:extLst>
      <p:ext uri="{BB962C8B-B14F-4D97-AF65-F5344CB8AC3E}">
        <p14:creationId xmlns:p14="http://schemas.microsoft.com/office/powerpoint/2010/main" val="331488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Text Box 13"/>
          <p:cNvSpPr txBox="1">
            <a:spLocks noChangeArrowheads="1"/>
          </p:cNvSpPr>
          <p:nvPr/>
        </p:nvSpPr>
        <p:spPr bwMode="auto">
          <a:xfrm>
            <a:off x="1707776" y="5486393"/>
            <a:ext cx="6434418" cy="398468"/>
          </a:xfrm>
          <a:prstGeom prst="rect">
            <a:avLst/>
          </a:prstGeom>
          <a:noFill/>
          <a:ln w="9525">
            <a:noFill/>
            <a:miter lim="800000"/>
            <a:headEnd/>
            <a:tailEnd/>
          </a:ln>
          <a:effectLst/>
        </p:spPr>
        <p:txBody>
          <a:bodyPr wrap="square" lIns="89803" tIns="44901" rIns="89803" bIns="44901">
            <a:spAutoFit/>
          </a:bodyPr>
          <a:lstStyle/>
          <a:p>
            <a:pPr algn="ctr"/>
            <a:r>
              <a:rPr lang="en-US" sz="2000" dirty="0">
                <a:solidFill>
                  <a:schemeClr val="tx1">
                    <a:lumMod val="50000"/>
                  </a:schemeClr>
                </a:solidFill>
                <a:latin typeface="Corbel" panose="020B0503020204020204" pitchFamily="34" charset="0"/>
              </a:rPr>
              <a:t>      Time</a:t>
            </a:r>
          </a:p>
        </p:txBody>
      </p:sp>
      <p:sp>
        <p:nvSpPr>
          <p:cNvPr id="2062" name="Text Box 14"/>
          <p:cNvSpPr txBox="1">
            <a:spLocks noChangeArrowheads="1"/>
          </p:cNvSpPr>
          <p:nvPr/>
        </p:nvSpPr>
        <p:spPr bwMode="auto">
          <a:xfrm>
            <a:off x="228600" y="1600193"/>
            <a:ext cx="1479176" cy="706244"/>
          </a:xfrm>
          <a:prstGeom prst="rect">
            <a:avLst/>
          </a:prstGeom>
          <a:noFill/>
          <a:ln w="9525">
            <a:noFill/>
            <a:miter lim="800000"/>
            <a:headEnd/>
            <a:tailEnd/>
          </a:ln>
          <a:effectLst/>
        </p:spPr>
        <p:txBody>
          <a:bodyPr wrap="square" lIns="89803" tIns="44901" rIns="89803" bIns="44901">
            <a:spAutoFit/>
          </a:bodyPr>
          <a:lstStyle/>
          <a:p>
            <a:pPr algn="ctr"/>
            <a:r>
              <a:rPr lang="en-US" sz="2000" dirty="0">
                <a:solidFill>
                  <a:schemeClr val="tx1">
                    <a:lumMod val="50000"/>
                  </a:schemeClr>
                </a:solidFill>
                <a:latin typeface="Corbel" panose="020B0503020204020204" pitchFamily="34" charset="0"/>
              </a:rPr>
              <a:t>Complexity of Mind</a:t>
            </a:r>
          </a:p>
        </p:txBody>
      </p:sp>
      <p:sp>
        <p:nvSpPr>
          <p:cNvPr id="2064" name="Line 16"/>
          <p:cNvSpPr>
            <a:spLocks noChangeShapeType="1"/>
          </p:cNvSpPr>
          <p:nvPr/>
        </p:nvSpPr>
        <p:spPr bwMode="auto">
          <a:xfrm flipV="1">
            <a:off x="1707777" y="5529936"/>
            <a:ext cx="6540084" cy="32659"/>
          </a:xfrm>
          <a:prstGeom prst="line">
            <a:avLst/>
          </a:prstGeom>
          <a:noFill/>
          <a:ln w="9525">
            <a:solidFill>
              <a:schemeClr val="tx1"/>
            </a:solidFill>
            <a:round/>
            <a:headEnd/>
            <a:tailEnd type="triangle" w="med" len="med"/>
          </a:ln>
          <a:effectLst/>
        </p:spPr>
        <p:txBody>
          <a:bodyPr lIns="89803" tIns="44901" rIns="89803" bIns="44901"/>
          <a:lstStyle/>
          <a:p>
            <a:endParaRPr lang="en-US" sz="1600" dirty="0">
              <a:solidFill>
                <a:schemeClr val="tx1">
                  <a:lumMod val="50000"/>
                </a:schemeClr>
              </a:solidFill>
              <a:latin typeface="Corbel" panose="020B0503020204020204" pitchFamily="34" charset="0"/>
            </a:endParaRPr>
          </a:p>
        </p:txBody>
      </p:sp>
      <p:sp>
        <p:nvSpPr>
          <p:cNvPr id="2065" name="Line 17"/>
          <p:cNvSpPr>
            <a:spLocks noChangeShapeType="1"/>
          </p:cNvSpPr>
          <p:nvPr/>
        </p:nvSpPr>
        <p:spPr bwMode="auto">
          <a:xfrm flipH="1" flipV="1">
            <a:off x="1707776" y="1371601"/>
            <a:ext cx="0" cy="4190999"/>
          </a:xfrm>
          <a:prstGeom prst="line">
            <a:avLst/>
          </a:prstGeom>
          <a:noFill/>
          <a:ln w="9525">
            <a:solidFill>
              <a:schemeClr val="tx1"/>
            </a:solidFill>
            <a:round/>
            <a:headEnd/>
            <a:tailEnd type="triangle" w="med" len="med"/>
          </a:ln>
          <a:effectLst/>
        </p:spPr>
        <p:txBody>
          <a:bodyPr lIns="89803" tIns="44901" rIns="89803" bIns="44901"/>
          <a:lstStyle/>
          <a:p>
            <a:endParaRPr lang="en-US" sz="1600" dirty="0">
              <a:solidFill>
                <a:schemeClr val="tx1">
                  <a:lumMod val="50000"/>
                </a:schemeClr>
              </a:solidFill>
              <a:latin typeface="Corbel" panose="020B0503020204020204" pitchFamily="34" charset="0"/>
            </a:endParaRPr>
          </a:p>
        </p:txBody>
      </p:sp>
      <p:sp>
        <p:nvSpPr>
          <p:cNvPr id="3" name="Text Placeholder 2"/>
          <p:cNvSpPr>
            <a:spLocks noGrp="1"/>
          </p:cNvSpPr>
          <p:nvPr>
            <p:ph type="body" sz="quarter" idx="13"/>
          </p:nvPr>
        </p:nvSpPr>
        <p:spPr/>
        <p:txBody>
          <a:bodyPr/>
          <a:lstStyle/>
          <a:p>
            <a:r>
              <a:rPr lang="en-US" dirty="0"/>
              <a:t>THE LEADERSHIP CIRCLE PROFILE CERTIFICATION</a:t>
            </a:r>
          </a:p>
        </p:txBody>
      </p:sp>
      <p:sp>
        <p:nvSpPr>
          <p:cNvPr id="4" name="Text Placeholder 3"/>
          <p:cNvSpPr>
            <a:spLocks noGrp="1"/>
          </p:cNvSpPr>
          <p:nvPr>
            <p:ph type="body" sz="quarter" idx="10"/>
          </p:nvPr>
        </p:nvSpPr>
        <p:spPr/>
        <p:txBody>
          <a:bodyPr/>
          <a:lstStyle/>
          <a:p>
            <a:r>
              <a:rPr lang="en-US" dirty="0"/>
              <a:t>Certification Workshop</a:t>
            </a:r>
          </a:p>
        </p:txBody>
      </p:sp>
      <p:sp>
        <p:nvSpPr>
          <p:cNvPr id="22" name="TextBox 21"/>
          <p:cNvSpPr txBox="1"/>
          <p:nvPr/>
        </p:nvSpPr>
        <p:spPr>
          <a:xfrm>
            <a:off x="5410201" y="5791193"/>
            <a:ext cx="2960198" cy="213790"/>
          </a:xfrm>
          <a:prstGeom prst="rect">
            <a:avLst/>
          </a:prstGeom>
          <a:noFill/>
        </p:spPr>
        <p:txBody>
          <a:bodyPr wrap="square" lIns="89803" tIns="44901" rIns="89803" bIns="44901" rtlCol="0">
            <a:spAutoFit/>
          </a:bodyPr>
          <a:lstStyle/>
          <a:p>
            <a:pPr algn="r"/>
            <a:r>
              <a:rPr lang="en-US" sz="800" dirty="0">
                <a:solidFill>
                  <a:schemeClr val="tx1">
                    <a:lumMod val="50000"/>
                  </a:schemeClr>
                </a:solidFill>
                <a:latin typeface="Corbel" panose="020B0503020204020204" pitchFamily="34" charset="0"/>
              </a:rPr>
              <a:t> Robert Kegan &amp; Lisa </a:t>
            </a:r>
            <a:r>
              <a:rPr lang="en-US" sz="800" dirty="0" err="1">
                <a:solidFill>
                  <a:schemeClr val="tx1">
                    <a:lumMod val="50000"/>
                  </a:schemeClr>
                </a:solidFill>
                <a:latin typeface="Corbel" panose="020B0503020204020204" pitchFamily="34" charset="0"/>
              </a:rPr>
              <a:t>Lahey</a:t>
            </a:r>
            <a:r>
              <a:rPr lang="en-US" sz="800" dirty="0">
                <a:solidFill>
                  <a:schemeClr val="tx1">
                    <a:lumMod val="50000"/>
                  </a:schemeClr>
                </a:solidFill>
                <a:latin typeface="Corbel" panose="020B0503020204020204" pitchFamily="34" charset="0"/>
              </a:rPr>
              <a:t> – </a:t>
            </a:r>
            <a:r>
              <a:rPr lang="en-US" sz="800" u="sng" dirty="0">
                <a:solidFill>
                  <a:schemeClr val="tx1">
                    <a:lumMod val="50000"/>
                  </a:schemeClr>
                </a:solidFill>
                <a:latin typeface="Corbel" panose="020B0503020204020204" pitchFamily="34" charset="0"/>
              </a:rPr>
              <a:t>Immunity to Change</a:t>
            </a:r>
          </a:p>
        </p:txBody>
      </p:sp>
      <p:sp>
        <p:nvSpPr>
          <p:cNvPr id="13" name="Text Box 14"/>
          <p:cNvSpPr txBox="1">
            <a:spLocks noChangeArrowheads="1"/>
          </p:cNvSpPr>
          <p:nvPr/>
        </p:nvSpPr>
        <p:spPr bwMode="auto">
          <a:xfrm>
            <a:off x="2373406" y="3124200"/>
            <a:ext cx="1479176" cy="1014021"/>
          </a:xfrm>
          <a:prstGeom prst="rect">
            <a:avLst/>
          </a:prstGeom>
          <a:noFill/>
          <a:ln w="9525">
            <a:noFill/>
            <a:miter lim="800000"/>
            <a:headEnd/>
            <a:tailEnd/>
          </a:ln>
          <a:effectLst/>
        </p:spPr>
        <p:txBody>
          <a:bodyPr wrap="square" lIns="89803" tIns="44901" rIns="89803" bIns="44901">
            <a:spAutoFit/>
          </a:bodyPr>
          <a:lstStyle/>
          <a:p>
            <a:pPr algn="ctr"/>
            <a:r>
              <a:rPr lang="en-US" sz="2000" b="1" dirty="0">
                <a:solidFill>
                  <a:schemeClr val="tx1">
                    <a:lumMod val="50000"/>
                  </a:schemeClr>
                </a:solidFill>
                <a:latin typeface="Corbel" panose="020B0503020204020204" pitchFamily="34" charset="0"/>
              </a:rPr>
              <a:t>Stage 3: Socialized Mind</a:t>
            </a:r>
          </a:p>
        </p:txBody>
      </p:sp>
      <p:sp>
        <p:nvSpPr>
          <p:cNvPr id="14" name="Text Box 14"/>
          <p:cNvSpPr txBox="1">
            <a:spLocks noChangeArrowheads="1"/>
          </p:cNvSpPr>
          <p:nvPr/>
        </p:nvSpPr>
        <p:spPr bwMode="auto">
          <a:xfrm>
            <a:off x="3926541" y="2057400"/>
            <a:ext cx="1996888" cy="1014021"/>
          </a:xfrm>
          <a:prstGeom prst="rect">
            <a:avLst/>
          </a:prstGeom>
          <a:noFill/>
          <a:ln w="9525">
            <a:noFill/>
            <a:miter lim="800000"/>
            <a:headEnd/>
            <a:tailEnd/>
          </a:ln>
          <a:effectLst/>
        </p:spPr>
        <p:txBody>
          <a:bodyPr wrap="square" lIns="89803" tIns="44901" rIns="89803" bIns="44901">
            <a:spAutoFit/>
          </a:bodyPr>
          <a:lstStyle/>
          <a:p>
            <a:pPr algn="ctr"/>
            <a:r>
              <a:rPr lang="en-US" sz="2000" b="1" dirty="0">
                <a:solidFill>
                  <a:schemeClr val="tx1">
                    <a:lumMod val="50000"/>
                  </a:schemeClr>
                </a:solidFill>
                <a:latin typeface="Corbel" pitchFamily="34" charset="0"/>
              </a:rPr>
              <a:t>Stage 4:</a:t>
            </a:r>
          </a:p>
          <a:p>
            <a:pPr algn="ctr"/>
            <a:r>
              <a:rPr lang="en-US" sz="2000" b="1" dirty="0">
                <a:solidFill>
                  <a:schemeClr val="tx1">
                    <a:lumMod val="50000"/>
                  </a:schemeClr>
                </a:solidFill>
                <a:latin typeface="Corbel" pitchFamily="34" charset="0"/>
              </a:rPr>
              <a:t>Self-Authoring Mind</a:t>
            </a:r>
          </a:p>
        </p:txBody>
      </p:sp>
      <p:sp>
        <p:nvSpPr>
          <p:cNvPr id="15" name="Text Box 14"/>
          <p:cNvSpPr txBox="1">
            <a:spLocks noChangeArrowheads="1"/>
          </p:cNvSpPr>
          <p:nvPr/>
        </p:nvSpPr>
        <p:spPr bwMode="auto">
          <a:xfrm>
            <a:off x="5997388" y="914400"/>
            <a:ext cx="2292724" cy="1014021"/>
          </a:xfrm>
          <a:prstGeom prst="rect">
            <a:avLst/>
          </a:prstGeom>
          <a:noFill/>
          <a:ln w="9525">
            <a:noFill/>
            <a:miter lim="800000"/>
            <a:headEnd/>
            <a:tailEnd/>
          </a:ln>
          <a:effectLst/>
        </p:spPr>
        <p:txBody>
          <a:bodyPr wrap="square" lIns="89803" tIns="44901" rIns="89803" bIns="44901">
            <a:spAutoFit/>
          </a:bodyPr>
          <a:lstStyle/>
          <a:p>
            <a:pPr algn="ctr"/>
            <a:r>
              <a:rPr lang="en-US" sz="2000" b="1" dirty="0">
                <a:solidFill>
                  <a:schemeClr val="tx1">
                    <a:lumMod val="50000"/>
                  </a:schemeClr>
                </a:solidFill>
                <a:latin typeface="Corbel" pitchFamily="34" charset="0"/>
              </a:rPr>
              <a:t>Stage 5:</a:t>
            </a:r>
          </a:p>
          <a:p>
            <a:pPr algn="ctr"/>
            <a:r>
              <a:rPr lang="en-US" sz="2000" b="1" dirty="0">
                <a:solidFill>
                  <a:schemeClr val="tx1">
                    <a:lumMod val="50000"/>
                  </a:schemeClr>
                </a:solidFill>
                <a:latin typeface="Corbel" pitchFamily="34" charset="0"/>
              </a:rPr>
              <a:t>Self-Transforming Mind</a:t>
            </a:r>
          </a:p>
        </p:txBody>
      </p:sp>
      <p:sp>
        <p:nvSpPr>
          <p:cNvPr id="16" name="Text Box 14"/>
          <p:cNvSpPr txBox="1">
            <a:spLocks noChangeArrowheads="1"/>
          </p:cNvSpPr>
          <p:nvPr/>
        </p:nvSpPr>
        <p:spPr bwMode="auto">
          <a:xfrm>
            <a:off x="2209800" y="4215821"/>
            <a:ext cx="2259104" cy="1321785"/>
          </a:xfrm>
          <a:prstGeom prst="rect">
            <a:avLst/>
          </a:prstGeom>
          <a:noFill/>
          <a:ln w="9525">
            <a:noFill/>
            <a:miter lim="800000"/>
            <a:headEnd/>
            <a:tailEnd/>
          </a:ln>
          <a:effectLst/>
        </p:spPr>
        <p:txBody>
          <a:bodyPr wrap="square" lIns="89803" tIns="44901" rIns="89803" bIns="44901">
            <a:spAutoFit/>
          </a:bodyPr>
          <a:lstStyle/>
          <a:p>
            <a:r>
              <a:rPr lang="en-US" sz="1600" dirty="0">
                <a:solidFill>
                  <a:schemeClr val="tx1">
                    <a:lumMod val="50000"/>
                  </a:schemeClr>
                </a:solidFill>
                <a:latin typeface="Corbel" pitchFamily="34" charset="0"/>
              </a:rPr>
              <a:t>Faithful follower</a:t>
            </a:r>
          </a:p>
          <a:p>
            <a:r>
              <a:rPr lang="en-US" sz="1600" dirty="0">
                <a:solidFill>
                  <a:schemeClr val="tx1">
                    <a:lumMod val="50000"/>
                  </a:schemeClr>
                </a:solidFill>
                <a:latin typeface="Corbel" pitchFamily="34" charset="0"/>
              </a:rPr>
              <a:t>Identity narrative linked tightly to surround</a:t>
            </a:r>
          </a:p>
          <a:p>
            <a:r>
              <a:rPr lang="en-US" sz="1600" dirty="0">
                <a:solidFill>
                  <a:schemeClr val="tx1">
                    <a:lumMod val="50000"/>
                  </a:schemeClr>
                </a:solidFill>
                <a:latin typeface="Corbel" pitchFamily="34" charset="0"/>
              </a:rPr>
              <a:t>Seeks external direction</a:t>
            </a:r>
          </a:p>
          <a:p>
            <a:r>
              <a:rPr lang="en-US" sz="1600" dirty="0">
                <a:solidFill>
                  <a:schemeClr val="tx1">
                    <a:lumMod val="50000"/>
                  </a:schemeClr>
                </a:solidFill>
                <a:latin typeface="Corbel" pitchFamily="34" charset="0"/>
              </a:rPr>
              <a:t>Frame dependent</a:t>
            </a:r>
          </a:p>
        </p:txBody>
      </p:sp>
      <p:sp>
        <p:nvSpPr>
          <p:cNvPr id="17" name="Text Box 14"/>
          <p:cNvSpPr txBox="1">
            <a:spLocks noChangeArrowheads="1"/>
          </p:cNvSpPr>
          <p:nvPr/>
        </p:nvSpPr>
        <p:spPr bwMode="auto">
          <a:xfrm>
            <a:off x="4191000" y="3124200"/>
            <a:ext cx="2144806" cy="1311224"/>
          </a:xfrm>
          <a:prstGeom prst="rect">
            <a:avLst/>
          </a:prstGeom>
          <a:noFill/>
          <a:ln w="9525">
            <a:noFill/>
            <a:miter lim="800000"/>
            <a:headEnd/>
            <a:tailEnd/>
          </a:ln>
          <a:effectLst/>
        </p:spPr>
        <p:txBody>
          <a:bodyPr wrap="square" lIns="89803" tIns="44901" rIns="89803" bIns="44901">
            <a:spAutoFit/>
          </a:bodyPr>
          <a:lstStyle/>
          <a:p>
            <a:r>
              <a:rPr lang="en-US" sz="1600" dirty="0">
                <a:solidFill>
                  <a:schemeClr val="tx1">
                    <a:lumMod val="50000"/>
                  </a:schemeClr>
                </a:solidFill>
                <a:latin typeface="Corbel" pitchFamily="34" charset="0"/>
              </a:rPr>
              <a:t>Aligns to internal</a:t>
            </a:r>
          </a:p>
          <a:p>
            <a:r>
              <a:rPr lang="en-US" sz="1600" dirty="0">
                <a:solidFill>
                  <a:schemeClr val="tx1">
                    <a:lumMod val="50000"/>
                  </a:schemeClr>
                </a:solidFill>
                <a:latin typeface="Corbel" pitchFamily="34" charset="0"/>
              </a:rPr>
              <a:t>Identity narrative</a:t>
            </a:r>
          </a:p>
          <a:p>
            <a:r>
              <a:rPr lang="en-US" sz="1600" dirty="0">
                <a:solidFill>
                  <a:schemeClr val="tx1">
                    <a:lumMod val="50000"/>
                  </a:schemeClr>
                </a:solidFill>
                <a:latin typeface="Corbel" pitchFamily="34" charset="0"/>
              </a:rPr>
              <a:t>Seeks internal direction</a:t>
            </a:r>
          </a:p>
          <a:p>
            <a:r>
              <a:rPr lang="en-US" sz="1600" dirty="0">
                <a:solidFill>
                  <a:schemeClr val="tx1">
                    <a:lumMod val="50000"/>
                  </a:schemeClr>
                </a:solidFill>
                <a:latin typeface="Corbel" pitchFamily="34" charset="0"/>
              </a:rPr>
              <a:t>Frame independent</a:t>
            </a:r>
          </a:p>
        </p:txBody>
      </p:sp>
      <p:sp>
        <p:nvSpPr>
          <p:cNvPr id="18" name="Text Box 14"/>
          <p:cNvSpPr txBox="1">
            <a:spLocks noChangeArrowheads="1"/>
          </p:cNvSpPr>
          <p:nvPr/>
        </p:nvSpPr>
        <p:spPr bwMode="auto">
          <a:xfrm>
            <a:off x="6219264" y="2031015"/>
            <a:ext cx="2548218" cy="1321785"/>
          </a:xfrm>
          <a:prstGeom prst="rect">
            <a:avLst/>
          </a:prstGeom>
          <a:noFill/>
          <a:ln w="9525">
            <a:noFill/>
            <a:miter lim="800000"/>
            <a:headEnd/>
            <a:tailEnd/>
          </a:ln>
          <a:effectLst/>
        </p:spPr>
        <p:txBody>
          <a:bodyPr wrap="square" lIns="89803" tIns="44901" rIns="89803" bIns="44901">
            <a:spAutoFit/>
          </a:bodyPr>
          <a:lstStyle/>
          <a:p>
            <a:r>
              <a:rPr lang="en-US" sz="1600" dirty="0">
                <a:solidFill>
                  <a:schemeClr val="tx1">
                    <a:lumMod val="50000"/>
                  </a:schemeClr>
                </a:solidFill>
                <a:latin typeface="Corbel" pitchFamily="34" charset="0"/>
              </a:rPr>
              <a:t>Holds &amp; embraces contradictions including those of Identity</a:t>
            </a:r>
          </a:p>
          <a:p>
            <a:r>
              <a:rPr lang="en-US" sz="1600" dirty="0">
                <a:solidFill>
                  <a:schemeClr val="tx1">
                    <a:lumMod val="50000"/>
                  </a:schemeClr>
                </a:solidFill>
                <a:latin typeface="Corbel" pitchFamily="34" charset="0"/>
              </a:rPr>
              <a:t>Multiple lens on self &amp; world</a:t>
            </a:r>
          </a:p>
          <a:p>
            <a:r>
              <a:rPr lang="en-US" sz="1600" dirty="0">
                <a:solidFill>
                  <a:schemeClr val="tx1">
                    <a:lumMod val="50000"/>
                  </a:schemeClr>
                </a:solidFill>
                <a:latin typeface="Corbel" pitchFamily="34" charset="0"/>
              </a:rPr>
              <a:t>Frame interdependent</a:t>
            </a:r>
          </a:p>
        </p:txBody>
      </p:sp>
      <p:grpSp>
        <p:nvGrpSpPr>
          <p:cNvPr id="2" name="Group 31"/>
          <p:cNvGrpSpPr/>
          <p:nvPr/>
        </p:nvGrpSpPr>
        <p:grpSpPr>
          <a:xfrm>
            <a:off x="360848" y="3505192"/>
            <a:ext cx="1327006" cy="1447800"/>
            <a:chOff x="0" y="3886200"/>
            <a:chExt cx="1367219" cy="1447800"/>
          </a:xfrm>
        </p:grpSpPr>
        <p:sp>
          <p:nvSpPr>
            <p:cNvPr id="19" name="TextBox 18"/>
            <p:cNvSpPr txBox="1"/>
            <p:nvPr/>
          </p:nvSpPr>
          <p:spPr>
            <a:xfrm>
              <a:off x="0" y="3886200"/>
              <a:ext cx="1367219" cy="338554"/>
            </a:xfrm>
            <a:prstGeom prst="rect">
              <a:avLst/>
            </a:prstGeom>
            <a:noFill/>
          </p:spPr>
          <p:txBody>
            <a:bodyPr wrap="none" rtlCol="0">
              <a:spAutoFit/>
            </a:bodyPr>
            <a:lstStyle/>
            <a:p>
              <a:r>
                <a:rPr lang="en-US" sz="1600" dirty="0">
                  <a:solidFill>
                    <a:schemeClr val="tx1">
                      <a:lumMod val="50000"/>
                    </a:schemeClr>
                  </a:solidFill>
                  <a:latin typeface="Corbel" panose="020B0503020204020204" pitchFamily="34" charset="0"/>
                </a:rPr>
                <a:t>75% of Adults</a:t>
              </a:r>
            </a:p>
          </p:txBody>
        </p:sp>
        <p:cxnSp>
          <p:nvCxnSpPr>
            <p:cNvPr id="31" name="Straight Arrow Connector 30"/>
            <p:cNvCxnSpPr/>
            <p:nvPr/>
          </p:nvCxnSpPr>
          <p:spPr>
            <a:xfrm>
              <a:off x="762000" y="4419600"/>
              <a:ext cx="0" cy="91440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24" name="Freeform 23"/>
          <p:cNvSpPr/>
          <p:nvPr/>
        </p:nvSpPr>
        <p:spPr>
          <a:xfrm>
            <a:off x="1755941" y="1828800"/>
            <a:ext cx="6387978" cy="3632604"/>
          </a:xfrm>
          <a:custGeom>
            <a:avLst/>
            <a:gdLst>
              <a:gd name="connsiteX0" fmla="*/ 0 w 6581553"/>
              <a:gd name="connsiteY0" fmla="*/ 3446720 h 3446720"/>
              <a:gd name="connsiteX1" fmla="*/ 563525 w 6581553"/>
              <a:gd name="connsiteY1" fmla="*/ 2309036 h 3446720"/>
              <a:gd name="connsiteX2" fmla="*/ 1881962 w 6581553"/>
              <a:gd name="connsiteY2" fmla="*/ 2149548 h 3446720"/>
              <a:gd name="connsiteX3" fmla="*/ 2562446 w 6581553"/>
              <a:gd name="connsiteY3" fmla="*/ 1267046 h 3446720"/>
              <a:gd name="connsiteX4" fmla="*/ 3955311 w 6581553"/>
              <a:gd name="connsiteY4" fmla="*/ 1139455 h 3446720"/>
              <a:gd name="connsiteX5" fmla="*/ 4561367 w 6581553"/>
              <a:gd name="connsiteY5" fmla="*/ 182525 h 3446720"/>
              <a:gd name="connsiteX6" fmla="*/ 6581553 w 6581553"/>
              <a:gd name="connsiteY6" fmla="*/ 44302 h 3446720"/>
              <a:gd name="connsiteX7" fmla="*/ 6581553 w 6581553"/>
              <a:gd name="connsiteY7" fmla="*/ 44302 h 344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1553" h="3446720">
                <a:moveTo>
                  <a:pt x="0" y="3446720"/>
                </a:moveTo>
                <a:cubicBezTo>
                  <a:pt x="124932" y="2985975"/>
                  <a:pt x="249865" y="2525231"/>
                  <a:pt x="563525" y="2309036"/>
                </a:cubicBezTo>
                <a:cubicBezTo>
                  <a:pt x="877185" y="2092841"/>
                  <a:pt x="1548809" y="2323213"/>
                  <a:pt x="1881962" y="2149548"/>
                </a:cubicBezTo>
                <a:cubicBezTo>
                  <a:pt x="2215115" y="1975883"/>
                  <a:pt x="2216888" y="1435395"/>
                  <a:pt x="2562446" y="1267046"/>
                </a:cubicBezTo>
                <a:cubicBezTo>
                  <a:pt x="2908004" y="1098697"/>
                  <a:pt x="3622158" y="1320208"/>
                  <a:pt x="3955311" y="1139455"/>
                </a:cubicBezTo>
                <a:cubicBezTo>
                  <a:pt x="4288464" y="958702"/>
                  <a:pt x="4123660" y="365050"/>
                  <a:pt x="4561367" y="182525"/>
                </a:cubicBezTo>
                <a:cubicBezTo>
                  <a:pt x="4999074" y="0"/>
                  <a:pt x="6581553" y="44302"/>
                  <a:pt x="6581553" y="44302"/>
                </a:cubicBezTo>
                <a:lnTo>
                  <a:pt x="6581553" y="44302"/>
                </a:lnTo>
              </a:path>
            </a:pathLst>
          </a:custGeom>
          <a:ln w="19050"/>
        </p:spPr>
        <p:style>
          <a:lnRef idx="1">
            <a:schemeClr val="accent1"/>
          </a:lnRef>
          <a:fillRef idx="0">
            <a:schemeClr val="accent1"/>
          </a:fillRef>
          <a:effectRef idx="0">
            <a:schemeClr val="accent1"/>
          </a:effectRef>
          <a:fontRef idx="minor">
            <a:schemeClr val="tx1"/>
          </a:fontRef>
        </p:style>
        <p:txBody>
          <a:bodyPr lIns="89803" tIns="44901" rIns="89803" bIns="44901" rtlCol="0" anchor="ctr"/>
          <a:lstStyle/>
          <a:p>
            <a:pPr algn="ctr"/>
            <a:endParaRPr lang="en-US" sz="1600">
              <a:solidFill>
                <a:schemeClr val="tx1">
                  <a:lumMod val="50000"/>
                </a:schemeClr>
              </a:solidFill>
              <a:latin typeface="Corbel" panose="020B0503020204020204" pitchFamily="34" charset="0"/>
            </a:endParaRPr>
          </a:p>
        </p:txBody>
      </p:sp>
      <p:sp>
        <p:nvSpPr>
          <p:cNvPr id="25" name="Title 2"/>
          <p:cNvSpPr txBox="1">
            <a:spLocks/>
          </p:cNvSpPr>
          <p:nvPr/>
        </p:nvSpPr>
        <p:spPr>
          <a:xfrm>
            <a:off x="228600" y="457210"/>
            <a:ext cx="6434418" cy="990599"/>
          </a:xfrm>
          <a:prstGeom prst="rect">
            <a:avLst/>
          </a:prstGeom>
        </p:spPr>
        <p:txBody>
          <a:bodyPr vert="horz" lIns="89803" tIns="44901" rIns="89803" bIns="44901" rtlCol="0" anchor="t">
            <a:noAutofit/>
          </a:bodyPr>
          <a:lstStyle>
            <a:lvl1pPr algn="l" defTabSz="914400" rtl="0" eaLnBrk="1" latinLnBrk="0" hangingPunct="1">
              <a:spcBef>
                <a:spcPct val="0"/>
              </a:spcBef>
              <a:buNone/>
              <a:defRPr sz="2800" kern="1200">
                <a:solidFill>
                  <a:schemeClr val="bg1"/>
                </a:solidFill>
                <a:effectLst>
                  <a:outerShdw blurRad="50800" dist="38100" dir="8100000" algn="tr" rotWithShape="0">
                    <a:prstClr val="black">
                      <a:alpha val="40000"/>
                    </a:prstClr>
                  </a:outerShdw>
                </a:effectLst>
                <a:latin typeface="Gotham Book" pitchFamily="50" charset="0"/>
                <a:ea typeface="+mj-ea"/>
                <a:cs typeface="Gotham Book" pitchFamily="50" charset="0"/>
              </a:defRPr>
            </a:lvl1pPr>
          </a:lstStyle>
          <a:p>
            <a:r>
              <a:rPr lang="en-US" sz="3200" dirty="0">
                <a:solidFill>
                  <a:schemeClr val="tx1">
                    <a:lumMod val="50000"/>
                  </a:schemeClr>
                </a:solidFill>
                <a:effectLst/>
                <a:latin typeface="Corbel" panose="020B0503020204020204" pitchFamily="34" charset="0"/>
                <a:cs typeface="Corbel Regular" charset="0"/>
              </a:rPr>
              <a:t>The Trajectory of Adult Development</a:t>
            </a:r>
            <a:br>
              <a:rPr lang="en-US" sz="3200" dirty="0">
                <a:solidFill>
                  <a:schemeClr val="tx1">
                    <a:lumMod val="50000"/>
                  </a:schemeClr>
                </a:solidFill>
                <a:effectLst/>
                <a:latin typeface="Corbel" panose="020B0503020204020204" pitchFamily="34" charset="0"/>
                <a:cs typeface="Corbel Regular" charset="0"/>
              </a:rPr>
            </a:br>
            <a:endParaRPr lang="en-US" sz="3200" dirty="0">
              <a:solidFill>
                <a:schemeClr val="tx1">
                  <a:lumMod val="50000"/>
                </a:schemeClr>
              </a:solidFill>
              <a:effectLst/>
              <a:latin typeface="Corbel" panose="020B0503020204020204" pitchFamily="34" charset="0"/>
              <a:cs typeface="Corbel Regular" charset="0"/>
            </a:endParaRPr>
          </a:p>
        </p:txBody>
      </p:sp>
    </p:spTree>
    <p:extLst>
      <p:ext uri="{BB962C8B-B14F-4D97-AF65-F5344CB8AC3E}">
        <p14:creationId xmlns:p14="http://schemas.microsoft.com/office/powerpoint/2010/main" val="152352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dirty="0"/>
              <a:t>THE LEADERSHIP CIRCLE PROFILE CERTIFICATION</a:t>
            </a:r>
          </a:p>
        </p:txBody>
      </p:sp>
      <p:sp>
        <p:nvSpPr>
          <p:cNvPr id="5" name="Text Placeholder 4"/>
          <p:cNvSpPr>
            <a:spLocks noGrp="1"/>
          </p:cNvSpPr>
          <p:nvPr>
            <p:ph type="body" sz="quarter" idx="10"/>
          </p:nvPr>
        </p:nvSpPr>
        <p:spPr/>
        <p:txBody>
          <a:bodyPr/>
          <a:lstStyle/>
          <a:p>
            <a:r>
              <a:rPr lang="en-US" dirty="0"/>
              <a:t>Certification Workshop</a:t>
            </a:r>
          </a:p>
        </p:txBody>
      </p:sp>
      <p:sp>
        <p:nvSpPr>
          <p:cNvPr id="2" name="Title 1"/>
          <p:cNvSpPr>
            <a:spLocks noGrp="1"/>
          </p:cNvSpPr>
          <p:nvPr>
            <p:ph type="title"/>
          </p:nvPr>
        </p:nvSpPr>
        <p:spPr/>
        <p:txBody>
          <a:bodyPr/>
          <a:lstStyle/>
          <a:p>
            <a:r>
              <a:rPr lang="en-US" dirty="0">
                <a:cs typeface="Arial" charset="0"/>
              </a:rPr>
              <a:t>Two Structures of Mind</a:t>
            </a:r>
            <a:endParaRPr lang="en-US" dirty="0"/>
          </a:p>
        </p:txBody>
      </p:sp>
      <p:sp>
        <p:nvSpPr>
          <p:cNvPr id="13" name="TextBox 12"/>
          <p:cNvSpPr txBox="1"/>
          <p:nvPr/>
        </p:nvSpPr>
        <p:spPr>
          <a:xfrm>
            <a:off x="1034104" y="990602"/>
            <a:ext cx="2606710" cy="455754"/>
          </a:xfrm>
          <a:prstGeom prst="rect">
            <a:avLst/>
          </a:prstGeom>
          <a:noFill/>
        </p:spPr>
        <p:txBody>
          <a:bodyPr wrap="none" lIns="89770" tIns="44886" rIns="89770" bIns="44886" rtlCol="0">
            <a:spAutoFit/>
          </a:bodyPr>
          <a:lstStyle/>
          <a:p>
            <a:r>
              <a:rPr lang="en-US" sz="2400" dirty="0">
                <a:solidFill>
                  <a:srgbClr val="333333"/>
                </a:solidFill>
                <a:latin typeface="Corbel Regular" charset="0"/>
                <a:cs typeface="Arial" pitchFamily="34" charset="0"/>
              </a:rPr>
              <a:t>Problem - Reacting</a:t>
            </a:r>
          </a:p>
        </p:txBody>
      </p:sp>
      <p:sp>
        <p:nvSpPr>
          <p:cNvPr id="14" name="TextBox 13"/>
          <p:cNvSpPr txBox="1"/>
          <p:nvPr/>
        </p:nvSpPr>
        <p:spPr>
          <a:xfrm>
            <a:off x="5138947" y="995070"/>
            <a:ext cx="2682636" cy="455754"/>
          </a:xfrm>
          <a:prstGeom prst="rect">
            <a:avLst/>
          </a:prstGeom>
          <a:noFill/>
        </p:spPr>
        <p:txBody>
          <a:bodyPr wrap="none" lIns="89770" tIns="44886" rIns="89770" bIns="44886" rtlCol="0">
            <a:spAutoFit/>
          </a:bodyPr>
          <a:lstStyle/>
          <a:p>
            <a:pPr algn="ctr"/>
            <a:r>
              <a:rPr lang="en-US" sz="2400" dirty="0">
                <a:solidFill>
                  <a:srgbClr val="333333"/>
                </a:solidFill>
                <a:latin typeface="Corbel Regular" charset="0"/>
                <a:cs typeface="Arial" pitchFamily="34" charset="0"/>
              </a:rPr>
              <a:t>Outcome - Creating</a:t>
            </a:r>
          </a:p>
        </p:txBody>
      </p:sp>
      <p:sp>
        <p:nvSpPr>
          <p:cNvPr id="97" name="TextBox 96"/>
          <p:cNvSpPr txBox="1"/>
          <p:nvPr/>
        </p:nvSpPr>
        <p:spPr>
          <a:xfrm>
            <a:off x="806826" y="4235824"/>
            <a:ext cx="3156915" cy="457244"/>
          </a:xfrm>
          <a:prstGeom prst="rect">
            <a:avLst/>
          </a:prstGeom>
          <a:noFill/>
        </p:spPr>
        <p:txBody>
          <a:bodyPr wrap="square" lIns="89770" tIns="44886" rIns="89770" bIns="44886" rtlCol="0">
            <a:spAutoFit/>
          </a:bodyPr>
          <a:lstStyle/>
          <a:p>
            <a:pPr algn="ctr"/>
            <a:r>
              <a:rPr lang="en-US" sz="2400" dirty="0">
                <a:solidFill>
                  <a:srgbClr val="C00000"/>
                </a:solidFill>
                <a:latin typeface="Corbel Regular" charset="0"/>
                <a:cs typeface="Arial" pitchFamily="34" charset="0"/>
              </a:rPr>
              <a:t>Anxiety – Containing</a:t>
            </a:r>
          </a:p>
        </p:txBody>
      </p:sp>
      <p:sp>
        <p:nvSpPr>
          <p:cNvPr id="99" name="TextBox 98"/>
          <p:cNvSpPr txBox="1"/>
          <p:nvPr/>
        </p:nvSpPr>
        <p:spPr>
          <a:xfrm>
            <a:off x="5042650" y="4244807"/>
            <a:ext cx="3156915" cy="457244"/>
          </a:xfrm>
          <a:prstGeom prst="rect">
            <a:avLst/>
          </a:prstGeom>
          <a:noFill/>
        </p:spPr>
        <p:txBody>
          <a:bodyPr wrap="square" lIns="89770" tIns="44886" rIns="89770" bIns="44886" rtlCol="0">
            <a:spAutoFit/>
          </a:bodyPr>
          <a:lstStyle/>
          <a:p>
            <a:pPr algn="ctr"/>
            <a:r>
              <a:rPr lang="en-US" sz="2400" dirty="0">
                <a:solidFill>
                  <a:srgbClr val="14699C"/>
                </a:solidFill>
                <a:latin typeface="Corbel Regular" charset="0"/>
                <a:cs typeface="Arial" pitchFamily="34" charset="0"/>
              </a:rPr>
              <a:t>Energy – Unleashing</a:t>
            </a:r>
          </a:p>
        </p:txBody>
      </p:sp>
      <p:sp>
        <p:nvSpPr>
          <p:cNvPr id="107" name="Oval 106"/>
          <p:cNvSpPr/>
          <p:nvPr/>
        </p:nvSpPr>
        <p:spPr>
          <a:xfrm>
            <a:off x="2784631" y="2787565"/>
            <a:ext cx="808195" cy="808195"/>
          </a:xfrm>
          <a:prstGeom prst="ellipse">
            <a:avLst/>
          </a:prstGeom>
          <a:solidFill>
            <a:schemeClr val="accent4"/>
          </a:solidFill>
          <a:ln>
            <a:solidFill>
              <a:schemeClr val="accent4"/>
            </a:solidFill>
          </a:ln>
          <a:effectLst>
            <a:outerShdw blurRad="114300" dist="76200" dir="8100000" algn="t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91418" tIns="45709" rIns="91418" bIns="45709"/>
          <a:lstStyle/>
          <a:p>
            <a:endParaRPr lang="en-US" sz="1600" dirty="0">
              <a:solidFill>
                <a:prstClr val="white"/>
              </a:solidFill>
              <a:latin typeface="Corbel Regular" charset="0"/>
            </a:endParaRPr>
          </a:p>
        </p:txBody>
      </p:sp>
      <p:sp>
        <p:nvSpPr>
          <p:cNvPr id="108" name="Oval 107"/>
          <p:cNvSpPr/>
          <p:nvPr/>
        </p:nvSpPr>
        <p:spPr>
          <a:xfrm>
            <a:off x="1101232" y="2787565"/>
            <a:ext cx="808195" cy="808195"/>
          </a:xfrm>
          <a:prstGeom prst="ellipse">
            <a:avLst/>
          </a:prstGeom>
          <a:solidFill>
            <a:schemeClr val="accent4"/>
          </a:solidFill>
          <a:ln>
            <a:solidFill>
              <a:schemeClr val="accent4"/>
            </a:solidFill>
          </a:ln>
          <a:effectLst>
            <a:outerShdw blurRad="114300" dist="76200" dir="8100000" algn="t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91418" tIns="45709" rIns="91418" bIns="45709"/>
          <a:lstStyle/>
          <a:p>
            <a:endParaRPr lang="en-US" sz="1600" dirty="0">
              <a:solidFill>
                <a:prstClr val="white"/>
              </a:solidFill>
              <a:latin typeface="Corbel Regular" charset="0"/>
            </a:endParaRPr>
          </a:p>
        </p:txBody>
      </p:sp>
      <p:sp>
        <p:nvSpPr>
          <p:cNvPr id="109" name="Oval 108"/>
          <p:cNvSpPr/>
          <p:nvPr/>
        </p:nvSpPr>
        <p:spPr>
          <a:xfrm>
            <a:off x="1888626" y="1589185"/>
            <a:ext cx="808195" cy="808195"/>
          </a:xfrm>
          <a:prstGeom prst="ellipse">
            <a:avLst/>
          </a:prstGeom>
          <a:solidFill>
            <a:schemeClr val="accent4"/>
          </a:solidFill>
          <a:ln>
            <a:solidFill>
              <a:schemeClr val="accent4"/>
            </a:solidFill>
          </a:ln>
          <a:effectLst>
            <a:outerShdw blurRad="114300" dist="76200" dir="8100000" algn="t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91418" tIns="45709" rIns="91418" bIns="45709"/>
          <a:lstStyle/>
          <a:p>
            <a:endParaRPr lang="en-US" sz="1600" dirty="0">
              <a:solidFill>
                <a:prstClr val="white"/>
              </a:solidFill>
              <a:latin typeface="Corbel Regular" charset="0"/>
            </a:endParaRPr>
          </a:p>
        </p:txBody>
      </p:sp>
      <p:pic>
        <p:nvPicPr>
          <p:cNvPr id="110" name="Picture 1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985975">
            <a:off x="2180647" y="3469798"/>
            <a:ext cx="358034" cy="688909"/>
          </a:xfrm>
          <a:prstGeom prst="rect">
            <a:avLst/>
          </a:prstGeom>
          <a:effectLst>
            <a:outerShdw blurRad="50800" dist="38100" dir="8100000" algn="tr" rotWithShape="0">
              <a:prstClr val="black">
                <a:alpha val="40000"/>
              </a:prstClr>
            </a:outerShdw>
          </a:effectLst>
        </p:spPr>
      </p:pic>
      <p:pic>
        <p:nvPicPr>
          <p:cNvPr id="111" name="Picture 1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49270">
            <a:off x="1281786" y="2068096"/>
            <a:ext cx="358034" cy="688910"/>
          </a:xfrm>
          <a:prstGeom prst="rect">
            <a:avLst/>
          </a:prstGeom>
          <a:effectLst>
            <a:outerShdw blurRad="50800" dist="38100" dir="8100000" algn="tr" rotWithShape="0">
              <a:prstClr val="black">
                <a:alpha val="40000"/>
              </a:prstClr>
            </a:outerShdw>
          </a:effectLst>
        </p:spPr>
      </p:pic>
      <p:pic>
        <p:nvPicPr>
          <p:cNvPr id="112" name="Picture 1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422814">
            <a:off x="2925467" y="1976386"/>
            <a:ext cx="358035" cy="688910"/>
          </a:xfrm>
          <a:prstGeom prst="rect">
            <a:avLst/>
          </a:prstGeom>
          <a:effectLst>
            <a:outerShdw blurRad="50800" dist="38100" dir="8100000" algn="tr" rotWithShape="0">
              <a:prstClr val="black">
                <a:alpha val="40000"/>
              </a:prstClr>
            </a:outerShdw>
          </a:effectLst>
        </p:spPr>
      </p:pic>
      <p:pic>
        <p:nvPicPr>
          <p:cNvPr id="140" name="Picture 139"/>
          <p:cNvPicPr>
            <a:picLocks noChangeAspect="1"/>
          </p:cNvPicPr>
          <p:nvPr/>
        </p:nvPicPr>
        <p:blipFill>
          <a:blip r:embed="rId4" cstate="print">
            <a:duotone>
              <a:prstClr val="black"/>
              <a:schemeClr val="tx1">
                <a:lumMod val="50000"/>
                <a:tint val="45000"/>
                <a:satMod val="400000"/>
              </a:schemeClr>
            </a:duotone>
            <a:extLst>
              <a:ext uri="{28A0092B-C50C-407E-A947-70E740481C1C}">
                <a14:useLocalDpi xmlns:a14="http://schemas.microsoft.com/office/drawing/2010/main" val="0"/>
              </a:ext>
            </a:extLst>
          </a:blip>
          <a:stretch>
            <a:fillRect/>
          </a:stretch>
        </p:blipFill>
        <p:spPr>
          <a:xfrm rot="14985627">
            <a:off x="6519004" y="3439741"/>
            <a:ext cx="352836" cy="678906"/>
          </a:xfrm>
          <a:prstGeom prst="rect">
            <a:avLst/>
          </a:prstGeom>
          <a:effectLst>
            <a:outerShdw blurRad="50800" dist="38100" dir="8100000" algn="tr" rotWithShape="0">
              <a:prstClr val="black">
                <a:alpha val="40000"/>
              </a:prstClr>
            </a:outerShdw>
          </a:effectLst>
        </p:spPr>
      </p:pic>
      <p:pic>
        <p:nvPicPr>
          <p:cNvPr id="141" name="Picture 140"/>
          <p:cNvPicPr>
            <a:picLocks noChangeAspect="1"/>
          </p:cNvPicPr>
          <p:nvPr/>
        </p:nvPicPr>
        <p:blipFill>
          <a:blip r:embed="rId4" cstate="print">
            <a:duotone>
              <a:prstClr val="black"/>
              <a:schemeClr val="tx1">
                <a:lumMod val="50000"/>
                <a:tint val="45000"/>
                <a:satMod val="400000"/>
              </a:schemeClr>
            </a:duotone>
            <a:extLst>
              <a:ext uri="{28A0092B-C50C-407E-A947-70E740481C1C}">
                <a14:useLocalDpi xmlns:a14="http://schemas.microsoft.com/office/drawing/2010/main" val="0"/>
              </a:ext>
            </a:extLst>
          </a:blip>
          <a:stretch>
            <a:fillRect/>
          </a:stretch>
        </p:blipFill>
        <p:spPr>
          <a:xfrm rot="938360">
            <a:off x="5531039" y="1917583"/>
            <a:ext cx="352836" cy="678905"/>
          </a:xfrm>
          <a:prstGeom prst="rect">
            <a:avLst/>
          </a:prstGeom>
          <a:effectLst>
            <a:outerShdw blurRad="50800" dist="38100" dir="8100000" algn="tr" rotWithShape="0">
              <a:prstClr val="black">
                <a:alpha val="40000"/>
              </a:prstClr>
            </a:outerShdw>
          </a:effectLst>
        </p:spPr>
      </p:pic>
      <p:pic>
        <p:nvPicPr>
          <p:cNvPr id="142" name="Picture 141"/>
          <p:cNvPicPr>
            <a:picLocks noChangeAspect="1"/>
          </p:cNvPicPr>
          <p:nvPr/>
        </p:nvPicPr>
        <p:blipFill>
          <a:blip r:embed="rId4" cstate="print">
            <a:duotone>
              <a:prstClr val="black"/>
              <a:schemeClr val="tx1">
                <a:lumMod val="50000"/>
                <a:tint val="45000"/>
                <a:satMod val="400000"/>
              </a:schemeClr>
            </a:duotone>
            <a:extLst>
              <a:ext uri="{28A0092B-C50C-407E-A947-70E740481C1C}">
                <a14:useLocalDpi xmlns:a14="http://schemas.microsoft.com/office/drawing/2010/main" val="0"/>
              </a:ext>
            </a:extLst>
          </a:blip>
          <a:stretch>
            <a:fillRect/>
          </a:stretch>
        </p:blipFill>
        <p:spPr>
          <a:xfrm rot="7468089">
            <a:off x="7330227" y="1877929"/>
            <a:ext cx="352836" cy="678906"/>
          </a:xfrm>
          <a:prstGeom prst="rect">
            <a:avLst/>
          </a:prstGeom>
          <a:effectLst>
            <a:outerShdw blurRad="50800" dist="38100" dir="8100000" algn="tr" rotWithShape="0">
              <a:prstClr val="black">
                <a:alpha val="40000"/>
              </a:prstClr>
            </a:outerShdw>
          </a:effectLst>
        </p:spPr>
      </p:pic>
      <p:sp>
        <p:nvSpPr>
          <p:cNvPr id="143" name="Oval 142"/>
          <p:cNvSpPr/>
          <p:nvPr/>
        </p:nvSpPr>
        <p:spPr>
          <a:xfrm>
            <a:off x="7194179" y="2756648"/>
            <a:ext cx="808866" cy="808866"/>
          </a:xfrm>
          <a:prstGeom prst="ellipse">
            <a:avLst/>
          </a:prstGeom>
          <a:solidFill>
            <a:schemeClr val="accent2"/>
          </a:solidFill>
          <a:ln>
            <a:solidFill>
              <a:schemeClr val="accent2"/>
            </a:solidFill>
          </a:ln>
          <a:effectLst>
            <a:outerShdw blurRad="114300" dist="76200" dir="8100000" algn="t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91418" tIns="45709" rIns="91418" bIns="45709"/>
          <a:lstStyle/>
          <a:p>
            <a:endParaRPr lang="en-US" sz="1600" dirty="0">
              <a:solidFill>
                <a:prstClr val="white"/>
              </a:solidFill>
              <a:latin typeface="Corbel Regular" charset="0"/>
            </a:endParaRPr>
          </a:p>
        </p:txBody>
      </p:sp>
      <p:sp>
        <p:nvSpPr>
          <p:cNvPr id="144" name="Oval 143"/>
          <p:cNvSpPr/>
          <p:nvPr/>
        </p:nvSpPr>
        <p:spPr>
          <a:xfrm>
            <a:off x="5376782" y="2756648"/>
            <a:ext cx="808866" cy="808866"/>
          </a:xfrm>
          <a:prstGeom prst="ellipse">
            <a:avLst/>
          </a:prstGeom>
          <a:solidFill>
            <a:schemeClr val="accent2"/>
          </a:solidFill>
          <a:ln>
            <a:solidFill>
              <a:schemeClr val="accent2"/>
            </a:solidFill>
          </a:ln>
          <a:effectLst>
            <a:outerShdw blurRad="114300" dist="76200" dir="8100000" algn="t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91418" tIns="45709" rIns="91418" bIns="45709"/>
          <a:lstStyle/>
          <a:p>
            <a:endParaRPr lang="en-US" sz="1600" dirty="0">
              <a:solidFill>
                <a:prstClr val="white"/>
              </a:solidFill>
              <a:latin typeface="Corbel Regular" charset="0"/>
            </a:endParaRPr>
          </a:p>
        </p:txBody>
      </p:sp>
      <p:sp>
        <p:nvSpPr>
          <p:cNvPr id="145" name="Oval 144"/>
          <p:cNvSpPr/>
          <p:nvPr/>
        </p:nvSpPr>
        <p:spPr>
          <a:xfrm>
            <a:off x="6243691" y="1534291"/>
            <a:ext cx="808866" cy="808866"/>
          </a:xfrm>
          <a:prstGeom prst="ellipse">
            <a:avLst/>
          </a:prstGeom>
          <a:solidFill>
            <a:schemeClr val="accent2"/>
          </a:solidFill>
          <a:ln>
            <a:solidFill>
              <a:schemeClr val="accent2"/>
            </a:solidFill>
          </a:ln>
          <a:effectLst>
            <a:outerShdw blurRad="114300" dist="76200" dir="8100000" algn="t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91418" tIns="45709" rIns="91418" bIns="45709"/>
          <a:lstStyle/>
          <a:p>
            <a:endParaRPr lang="en-US" sz="1600" dirty="0">
              <a:solidFill>
                <a:prstClr val="white"/>
              </a:solidFill>
              <a:latin typeface="Corbel Regular" charset="0"/>
            </a:endParaRPr>
          </a:p>
        </p:txBody>
      </p:sp>
      <p:sp>
        <p:nvSpPr>
          <p:cNvPr id="29" name="TextBox 28"/>
          <p:cNvSpPr txBox="1"/>
          <p:nvPr/>
        </p:nvSpPr>
        <p:spPr>
          <a:xfrm>
            <a:off x="2421183" y="3044515"/>
            <a:ext cx="1526997" cy="301621"/>
          </a:xfrm>
          <a:prstGeom prst="rect">
            <a:avLst/>
          </a:prstGeom>
          <a:noFill/>
        </p:spPr>
        <p:txBody>
          <a:bodyPr wrap="square" rtlCol="0">
            <a:spAutoFit/>
          </a:bodyPr>
          <a:lstStyle/>
          <a:p>
            <a:pPr algn="ctr">
              <a:lnSpc>
                <a:spcPct val="80000"/>
              </a:lnSpc>
            </a:pPr>
            <a:r>
              <a:rPr lang="en-US" sz="1700" b="1" dirty="0">
                <a:solidFill>
                  <a:schemeClr val="bg1"/>
                </a:solidFill>
                <a:latin typeface="Corbel" charset="0"/>
                <a:ea typeface="Corbel" charset="0"/>
                <a:cs typeface="Corbel" charset="0"/>
              </a:rPr>
              <a:t>Fear</a:t>
            </a:r>
          </a:p>
        </p:txBody>
      </p:sp>
      <p:sp>
        <p:nvSpPr>
          <p:cNvPr id="30" name="TextBox 29"/>
          <p:cNvSpPr txBox="1"/>
          <p:nvPr/>
        </p:nvSpPr>
        <p:spPr>
          <a:xfrm>
            <a:off x="747401" y="3051370"/>
            <a:ext cx="1526997" cy="301621"/>
          </a:xfrm>
          <a:prstGeom prst="rect">
            <a:avLst/>
          </a:prstGeom>
          <a:noFill/>
        </p:spPr>
        <p:txBody>
          <a:bodyPr wrap="square" rtlCol="0">
            <a:spAutoFit/>
          </a:bodyPr>
          <a:lstStyle/>
          <a:p>
            <a:pPr algn="ctr">
              <a:lnSpc>
                <a:spcPct val="80000"/>
              </a:lnSpc>
            </a:pPr>
            <a:r>
              <a:rPr lang="en-US" sz="1700" b="1" dirty="0">
                <a:solidFill>
                  <a:schemeClr val="bg1"/>
                </a:solidFill>
                <a:latin typeface="Corbel" charset="0"/>
                <a:ea typeface="Corbel" charset="0"/>
                <a:cs typeface="Corbel" charset="0"/>
              </a:rPr>
              <a:t>Reaction</a:t>
            </a:r>
          </a:p>
        </p:txBody>
      </p:sp>
      <p:sp>
        <p:nvSpPr>
          <p:cNvPr id="31" name="TextBox 30"/>
          <p:cNvSpPr txBox="1"/>
          <p:nvPr/>
        </p:nvSpPr>
        <p:spPr>
          <a:xfrm>
            <a:off x="5889023" y="1732051"/>
            <a:ext cx="1526997" cy="510909"/>
          </a:xfrm>
          <a:prstGeom prst="rect">
            <a:avLst/>
          </a:prstGeom>
          <a:noFill/>
        </p:spPr>
        <p:txBody>
          <a:bodyPr wrap="square" rtlCol="0">
            <a:spAutoFit/>
          </a:bodyPr>
          <a:lstStyle/>
          <a:p>
            <a:pPr algn="ctr">
              <a:lnSpc>
                <a:spcPct val="80000"/>
              </a:lnSpc>
            </a:pPr>
            <a:r>
              <a:rPr lang="en-US" sz="1700" b="1" dirty="0">
                <a:solidFill>
                  <a:schemeClr val="tx1">
                    <a:lumMod val="50000"/>
                  </a:schemeClr>
                </a:solidFill>
                <a:latin typeface="Corbel" charset="0"/>
                <a:ea typeface="Corbel" charset="0"/>
                <a:cs typeface="Corbel" charset="0"/>
              </a:rPr>
              <a:t>Purpose</a:t>
            </a:r>
          </a:p>
          <a:p>
            <a:pPr algn="ctr">
              <a:lnSpc>
                <a:spcPct val="80000"/>
              </a:lnSpc>
            </a:pPr>
            <a:r>
              <a:rPr lang="en-US" sz="1700" b="1" dirty="0">
                <a:solidFill>
                  <a:schemeClr val="tx1">
                    <a:lumMod val="50000"/>
                  </a:schemeClr>
                </a:solidFill>
                <a:latin typeface="Corbel" charset="0"/>
                <a:ea typeface="Corbel" charset="0"/>
                <a:cs typeface="Corbel" charset="0"/>
              </a:rPr>
              <a:t>Vision</a:t>
            </a:r>
          </a:p>
        </p:txBody>
      </p:sp>
      <p:sp>
        <p:nvSpPr>
          <p:cNvPr id="32" name="TextBox 31"/>
          <p:cNvSpPr txBox="1"/>
          <p:nvPr/>
        </p:nvSpPr>
        <p:spPr>
          <a:xfrm>
            <a:off x="6837520" y="3035097"/>
            <a:ext cx="1526997" cy="301621"/>
          </a:xfrm>
          <a:prstGeom prst="rect">
            <a:avLst/>
          </a:prstGeom>
          <a:noFill/>
        </p:spPr>
        <p:txBody>
          <a:bodyPr wrap="square" rtlCol="0">
            <a:spAutoFit/>
          </a:bodyPr>
          <a:lstStyle/>
          <a:p>
            <a:pPr algn="ctr">
              <a:lnSpc>
                <a:spcPct val="80000"/>
              </a:lnSpc>
            </a:pPr>
            <a:r>
              <a:rPr lang="en-US" sz="1700" b="1" dirty="0">
                <a:solidFill>
                  <a:schemeClr val="tx1">
                    <a:lumMod val="50000"/>
                  </a:schemeClr>
                </a:solidFill>
                <a:latin typeface="Corbel" charset="0"/>
                <a:ea typeface="Corbel" charset="0"/>
                <a:cs typeface="Corbel" charset="0"/>
              </a:rPr>
              <a:t>Passion</a:t>
            </a:r>
          </a:p>
        </p:txBody>
      </p:sp>
      <p:sp>
        <p:nvSpPr>
          <p:cNvPr id="33" name="TextBox 32"/>
          <p:cNvSpPr txBox="1"/>
          <p:nvPr/>
        </p:nvSpPr>
        <p:spPr>
          <a:xfrm>
            <a:off x="5017716" y="3041952"/>
            <a:ext cx="1526997" cy="301621"/>
          </a:xfrm>
          <a:prstGeom prst="rect">
            <a:avLst/>
          </a:prstGeom>
          <a:noFill/>
        </p:spPr>
        <p:txBody>
          <a:bodyPr wrap="square" rtlCol="0">
            <a:spAutoFit/>
          </a:bodyPr>
          <a:lstStyle/>
          <a:p>
            <a:pPr algn="ctr">
              <a:lnSpc>
                <a:spcPct val="80000"/>
              </a:lnSpc>
            </a:pPr>
            <a:r>
              <a:rPr lang="en-US" sz="1700" b="1" dirty="0">
                <a:solidFill>
                  <a:schemeClr val="tx1">
                    <a:lumMod val="50000"/>
                  </a:schemeClr>
                </a:solidFill>
                <a:latin typeface="Corbel" charset="0"/>
                <a:ea typeface="Corbel" charset="0"/>
                <a:cs typeface="Corbel" charset="0"/>
              </a:rPr>
              <a:t>Action</a:t>
            </a:r>
          </a:p>
        </p:txBody>
      </p:sp>
      <p:sp>
        <p:nvSpPr>
          <p:cNvPr id="34" name="TextBox 33"/>
          <p:cNvSpPr txBox="1"/>
          <p:nvPr/>
        </p:nvSpPr>
        <p:spPr>
          <a:xfrm>
            <a:off x="1540726" y="1786053"/>
            <a:ext cx="1526997" cy="510909"/>
          </a:xfrm>
          <a:prstGeom prst="rect">
            <a:avLst/>
          </a:prstGeom>
          <a:noFill/>
        </p:spPr>
        <p:txBody>
          <a:bodyPr wrap="square" rtlCol="0">
            <a:spAutoFit/>
          </a:bodyPr>
          <a:lstStyle/>
          <a:p>
            <a:pPr algn="ctr">
              <a:lnSpc>
                <a:spcPct val="80000"/>
              </a:lnSpc>
            </a:pPr>
            <a:r>
              <a:rPr lang="en-US" sz="1700" b="1" dirty="0">
                <a:solidFill>
                  <a:schemeClr val="bg1"/>
                </a:solidFill>
                <a:latin typeface="Corbel" charset="0"/>
                <a:ea typeface="Corbel" charset="0"/>
                <a:cs typeface="Corbel" charset="0"/>
              </a:rPr>
              <a:t>Problem</a:t>
            </a:r>
          </a:p>
          <a:p>
            <a:pPr algn="ctr">
              <a:lnSpc>
                <a:spcPct val="80000"/>
              </a:lnSpc>
            </a:pPr>
            <a:r>
              <a:rPr lang="en-US" sz="1700" b="1" dirty="0">
                <a:solidFill>
                  <a:schemeClr val="bg1"/>
                </a:solidFill>
                <a:latin typeface="Corbel" charset="0"/>
                <a:ea typeface="Corbel" charset="0"/>
                <a:cs typeface="Corbel" charset="0"/>
              </a:rPr>
              <a:t>Threat</a:t>
            </a:r>
          </a:p>
        </p:txBody>
      </p:sp>
      <p:sp>
        <p:nvSpPr>
          <p:cNvPr id="3" name="Rectangle 2"/>
          <p:cNvSpPr/>
          <p:nvPr/>
        </p:nvSpPr>
        <p:spPr>
          <a:xfrm>
            <a:off x="4864623" y="4707789"/>
            <a:ext cx="3567002" cy="1754326"/>
          </a:xfrm>
          <a:prstGeom prst="rect">
            <a:avLst/>
          </a:prstGeom>
        </p:spPr>
        <p:txBody>
          <a:bodyPr wrap="none">
            <a:spAutoFit/>
          </a:bodyPr>
          <a:lstStyle/>
          <a:p>
            <a:pPr algn="ctr"/>
            <a:r>
              <a:rPr lang="en-US" dirty="0">
                <a:solidFill>
                  <a:schemeClr val="accent2">
                    <a:lumMod val="50000"/>
                  </a:schemeClr>
                </a:solidFill>
                <a:latin typeface="Corbel Regular" charset="0"/>
              </a:rPr>
              <a:t>I have “It” / I am managing “It”</a:t>
            </a:r>
          </a:p>
          <a:p>
            <a:pPr algn="ctr"/>
            <a:r>
              <a:rPr lang="en-US" dirty="0">
                <a:solidFill>
                  <a:schemeClr val="accent2">
                    <a:lumMod val="50000"/>
                  </a:schemeClr>
                </a:solidFill>
                <a:latin typeface="Corbel Regular" charset="0"/>
              </a:rPr>
              <a:t>Moving toward what matters most</a:t>
            </a:r>
          </a:p>
          <a:p>
            <a:pPr algn="ctr"/>
            <a:r>
              <a:rPr lang="en-US" dirty="0">
                <a:solidFill>
                  <a:schemeClr val="accent2">
                    <a:lumMod val="50000"/>
                  </a:schemeClr>
                </a:solidFill>
                <a:latin typeface="Corbel Regular" charset="0"/>
              </a:rPr>
              <a:t>Playing to win together</a:t>
            </a:r>
          </a:p>
          <a:p>
            <a:pPr algn="ctr"/>
            <a:r>
              <a:rPr lang="en-US" dirty="0">
                <a:solidFill>
                  <a:schemeClr val="accent2">
                    <a:lumMod val="50000"/>
                  </a:schemeClr>
                </a:solidFill>
                <a:latin typeface="Corbel Regular" charset="0"/>
              </a:rPr>
              <a:t>Inside-out operating system</a:t>
            </a:r>
          </a:p>
          <a:p>
            <a:pPr algn="ctr"/>
            <a:endParaRPr lang="en-US" dirty="0">
              <a:solidFill>
                <a:schemeClr val="accent2">
                  <a:lumMod val="50000"/>
                </a:schemeClr>
              </a:solidFill>
              <a:latin typeface="Corbel Regular" charset="0"/>
            </a:endParaRPr>
          </a:p>
          <a:p>
            <a:pPr algn="ctr"/>
            <a:endParaRPr lang="en-US" dirty="0">
              <a:solidFill>
                <a:schemeClr val="accent2">
                  <a:lumMod val="50000"/>
                </a:schemeClr>
              </a:solidFill>
              <a:latin typeface="Corbel Regular" charset="0"/>
            </a:endParaRPr>
          </a:p>
        </p:txBody>
      </p:sp>
      <p:sp>
        <p:nvSpPr>
          <p:cNvPr id="8" name="Rectangle 7"/>
          <p:cNvSpPr/>
          <p:nvPr/>
        </p:nvSpPr>
        <p:spPr>
          <a:xfrm>
            <a:off x="431756" y="4714854"/>
            <a:ext cx="3744936" cy="1200329"/>
          </a:xfrm>
          <a:prstGeom prst="rect">
            <a:avLst/>
          </a:prstGeom>
        </p:spPr>
        <p:txBody>
          <a:bodyPr wrap="none">
            <a:spAutoFit/>
          </a:bodyPr>
          <a:lstStyle/>
          <a:p>
            <a:pPr algn="ctr"/>
            <a:r>
              <a:rPr lang="en-US" dirty="0">
                <a:solidFill>
                  <a:schemeClr val="accent4"/>
                </a:solidFill>
                <a:latin typeface="Corbel Regular" charset="0"/>
              </a:rPr>
              <a:t>“It” has me / “It” is managing me</a:t>
            </a:r>
          </a:p>
          <a:p>
            <a:pPr algn="ctr"/>
            <a:r>
              <a:rPr lang="en-US" dirty="0">
                <a:solidFill>
                  <a:schemeClr val="accent4"/>
                </a:solidFill>
                <a:latin typeface="Corbel Regular" charset="0"/>
              </a:rPr>
              <a:t>Moving away from what I don’t want</a:t>
            </a:r>
          </a:p>
          <a:p>
            <a:pPr algn="ctr"/>
            <a:r>
              <a:rPr lang="en-US" dirty="0">
                <a:solidFill>
                  <a:schemeClr val="accent4"/>
                </a:solidFill>
                <a:latin typeface="Corbel Regular" charset="0"/>
              </a:rPr>
              <a:t>Playing not to lose</a:t>
            </a:r>
          </a:p>
          <a:p>
            <a:pPr algn="ctr"/>
            <a:r>
              <a:rPr lang="en-US" dirty="0">
                <a:solidFill>
                  <a:schemeClr val="accent4"/>
                </a:solidFill>
                <a:latin typeface="Corbel Regular" charset="0"/>
              </a:rPr>
              <a:t>Outside-in operating system</a:t>
            </a:r>
          </a:p>
        </p:txBody>
      </p:sp>
    </p:spTree>
    <p:extLst>
      <p:ext uri="{BB962C8B-B14F-4D97-AF65-F5344CB8AC3E}">
        <p14:creationId xmlns:p14="http://schemas.microsoft.com/office/powerpoint/2010/main" val="38161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1A903AA4-2BF1-9C4B-B698-7F9B3CF23358}"/>
              </a:ext>
            </a:extLst>
          </p:cNvPr>
          <p:cNvSpPr>
            <a:spLocks noGrp="1"/>
          </p:cNvSpPr>
          <p:nvPr>
            <p:ph type="title"/>
          </p:nvPr>
        </p:nvSpPr>
        <p:spPr>
          <a:xfrm>
            <a:off x="2532712" y="1485900"/>
            <a:ext cx="4143375" cy="73669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algn="ctr"/>
            <a:r>
              <a:rPr lang="en-US" dirty="0">
                <a:latin typeface="Helvetica" pitchFamily="2" charset="0"/>
              </a:rPr>
              <a:t>Primary Tension</a:t>
            </a:r>
          </a:p>
        </p:txBody>
      </p:sp>
      <p:sp>
        <p:nvSpPr>
          <p:cNvPr id="36" name="TextBox 35">
            <a:extLst>
              <a:ext uri="{FF2B5EF4-FFF2-40B4-BE49-F238E27FC236}">
                <a16:creationId xmlns:a16="http://schemas.microsoft.com/office/drawing/2014/main" id="{D35A8F93-BFB5-1D4F-8182-20DE0EA925A5}"/>
              </a:ext>
            </a:extLst>
          </p:cNvPr>
          <p:cNvSpPr txBox="1">
            <a:spLocks/>
          </p:cNvSpPr>
          <p:nvPr/>
        </p:nvSpPr>
        <p:spPr bwMode="auto">
          <a:xfrm>
            <a:off x="2321645" y="4187250"/>
            <a:ext cx="1259733" cy="621017"/>
          </a:xfrm>
          <a:prstGeom prst="roundRect">
            <a:avLst/>
          </a:prstGeom>
          <a:solidFill>
            <a:srgbClr val="3677BC"/>
          </a:solidFill>
          <a:ln w="9525">
            <a:noFill/>
            <a:miter lim="800000"/>
            <a:headEnd/>
            <a:tailEnd/>
          </a:ln>
        </p:spPr>
        <p:txBody>
          <a:bodyPr wrap="square" rtlCol="0" anchor="ctr">
            <a:noAutofit/>
          </a:bodyPr>
          <a:lstStyle/>
          <a:p>
            <a:pPr algn="ctr">
              <a:defRPr/>
            </a:pPr>
            <a:r>
              <a:rPr lang="en-US" sz="1350" kern="0" dirty="0">
                <a:solidFill>
                  <a:prstClr val="white"/>
                </a:solidFill>
                <a:latin typeface="Helvetica" pitchFamily="2" charset="0"/>
                <a:cs typeface="Arial" pitchFamily="34" charset="0"/>
              </a:rPr>
              <a:t>Creative</a:t>
            </a:r>
            <a:br>
              <a:rPr lang="en-US" sz="1013" kern="0" dirty="0">
                <a:solidFill>
                  <a:prstClr val="white"/>
                </a:solidFill>
                <a:latin typeface="Helvetica" pitchFamily="2" charset="0"/>
                <a:cs typeface="Arial" pitchFamily="34" charset="0"/>
              </a:rPr>
            </a:br>
            <a:r>
              <a:rPr lang="en-US" sz="1013" kern="0" dirty="0">
                <a:solidFill>
                  <a:prstClr val="white"/>
                </a:solidFill>
                <a:latin typeface="Helvetica" pitchFamily="2" charset="0"/>
                <a:cs typeface="Arial" pitchFamily="34" charset="0"/>
              </a:rPr>
              <a:t>Structure of Mind</a:t>
            </a:r>
          </a:p>
        </p:txBody>
      </p:sp>
      <p:sp>
        <p:nvSpPr>
          <p:cNvPr id="37" name="TextBox 36">
            <a:extLst>
              <a:ext uri="{FF2B5EF4-FFF2-40B4-BE49-F238E27FC236}">
                <a16:creationId xmlns:a16="http://schemas.microsoft.com/office/drawing/2014/main" id="{F1B6BB80-6E45-9E47-9DFD-D9B7AF9B4AF6}"/>
              </a:ext>
            </a:extLst>
          </p:cNvPr>
          <p:cNvSpPr txBox="1">
            <a:spLocks/>
          </p:cNvSpPr>
          <p:nvPr/>
        </p:nvSpPr>
        <p:spPr bwMode="auto">
          <a:xfrm>
            <a:off x="5641164" y="4187250"/>
            <a:ext cx="1259733" cy="621017"/>
          </a:xfrm>
          <a:prstGeom prst="roundRect">
            <a:avLst/>
          </a:prstGeom>
          <a:solidFill>
            <a:srgbClr val="C00000"/>
          </a:solidFill>
          <a:ln w="9525">
            <a:noFill/>
            <a:miter lim="800000"/>
            <a:headEnd/>
            <a:tailEnd/>
          </a:ln>
        </p:spPr>
        <p:txBody>
          <a:bodyPr wrap="square" rtlCol="0" anchor="ctr">
            <a:noAutofit/>
          </a:bodyPr>
          <a:lstStyle/>
          <a:p>
            <a:pPr algn="ctr">
              <a:defRPr/>
            </a:pPr>
            <a:r>
              <a:rPr lang="en-US" sz="1350" kern="0" dirty="0">
                <a:solidFill>
                  <a:prstClr val="white"/>
                </a:solidFill>
                <a:latin typeface="Helvetica" pitchFamily="2" charset="0"/>
                <a:cs typeface="Arial" pitchFamily="34" charset="0"/>
              </a:rPr>
              <a:t>Reactive</a:t>
            </a:r>
            <a:br>
              <a:rPr lang="en-US" sz="1350" kern="0" dirty="0">
                <a:solidFill>
                  <a:prstClr val="white"/>
                </a:solidFill>
                <a:latin typeface="Helvetica" pitchFamily="2" charset="0"/>
                <a:cs typeface="Arial" pitchFamily="34" charset="0"/>
              </a:rPr>
            </a:br>
            <a:r>
              <a:rPr lang="en-US" sz="1013" kern="0" dirty="0">
                <a:solidFill>
                  <a:prstClr val="white"/>
                </a:solidFill>
                <a:latin typeface="Helvetica" pitchFamily="2" charset="0"/>
                <a:cs typeface="Arial" pitchFamily="34" charset="0"/>
              </a:rPr>
              <a:t>Structure of Mind</a:t>
            </a:r>
          </a:p>
        </p:txBody>
      </p:sp>
      <p:cxnSp>
        <p:nvCxnSpPr>
          <p:cNvPr id="38" name="Straight Arrow Connector 37">
            <a:extLst>
              <a:ext uri="{FF2B5EF4-FFF2-40B4-BE49-F238E27FC236}">
                <a16:creationId xmlns:a16="http://schemas.microsoft.com/office/drawing/2014/main" id="{BE53DCAE-E0C9-214A-913D-F32993654988}"/>
              </a:ext>
            </a:extLst>
          </p:cNvPr>
          <p:cNvCxnSpPr/>
          <p:nvPr/>
        </p:nvCxnSpPr>
        <p:spPr>
          <a:xfrm>
            <a:off x="2857500" y="3631839"/>
            <a:ext cx="0" cy="469835"/>
          </a:xfrm>
          <a:prstGeom prst="straightConnector1">
            <a:avLst/>
          </a:prstGeom>
          <a:noFill/>
          <a:ln w="76200" cap="flat" cmpd="sng" algn="ctr">
            <a:solidFill>
              <a:srgbClr val="3677BC"/>
            </a:solidFill>
            <a:prstDash val="solid"/>
            <a:headEnd type="none" w="med" len="med"/>
            <a:tailEnd type="triangle" w="med" len="med"/>
          </a:ln>
          <a:effectLst/>
        </p:spPr>
      </p:cxnSp>
      <p:cxnSp>
        <p:nvCxnSpPr>
          <p:cNvPr id="39" name="Straight Arrow Connector 38">
            <a:extLst>
              <a:ext uri="{FF2B5EF4-FFF2-40B4-BE49-F238E27FC236}">
                <a16:creationId xmlns:a16="http://schemas.microsoft.com/office/drawing/2014/main" id="{654EDD0A-F647-A04F-8CA0-08D8030CDA26}"/>
              </a:ext>
            </a:extLst>
          </p:cNvPr>
          <p:cNvCxnSpPr/>
          <p:nvPr/>
        </p:nvCxnSpPr>
        <p:spPr>
          <a:xfrm flipH="1">
            <a:off x="6197973" y="3598409"/>
            <a:ext cx="2803" cy="445368"/>
          </a:xfrm>
          <a:prstGeom prst="straightConnector1">
            <a:avLst/>
          </a:prstGeom>
          <a:noFill/>
          <a:ln w="76200" cap="flat" cmpd="sng" algn="ctr">
            <a:solidFill>
              <a:srgbClr val="C00000"/>
            </a:solidFill>
            <a:prstDash val="solid"/>
            <a:headEnd type="none" w="med" len="med"/>
            <a:tailEnd type="triangle" w="med" len="med"/>
          </a:ln>
          <a:effectLst/>
        </p:spPr>
      </p:cxnSp>
      <p:sp>
        <p:nvSpPr>
          <p:cNvPr id="40" name="5. Source">
            <a:extLst>
              <a:ext uri="{FF2B5EF4-FFF2-40B4-BE49-F238E27FC236}">
                <a16:creationId xmlns:a16="http://schemas.microsoft.com/office/drawing/2014/main" id="{82A1D299-97B4-364A-9D8C-6D65D7045E16}"/>
              </a:ext>
            </a:extLst>
          </p:cNvPr>
          <p:cNvSpPr>
            <a:spLocks noChangeArrowheads="1"/>
          </p:cNvSpPr>
          <p:nvPr/>
        </p:nvSpPr>
        <p:spPr bwMode="auto">
          <a:xfrm>
            <a:off x="1261423" y="4974412"/>
            <a:ext cx="3923468" cy="6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241102" indent="-241102" defTabSz="503635">
              <a:tabLst>
                <a:tab pos="354509" algn="l"/>
              </a:tabLst>
            </a:pPr>
            <a:r>
              <a:rPr lang="en-US" sz="450" dirty="0">
                <a:latin typeface="Helvetica" pitchFamily="2" charset="0"/>
              </a:rPr>
              <a:t>SOURCE: Full Circle Group</a:t>
            </a:r>
          </a:p>
        </p:txBody>
      </p:sp>
      <p:sp>
        <p:nvSpPr>
          <p:cNvPr id="41" name="Rectangle 40">
            <a:extLst>
              <a:ext uri="{FF2B5EF4-FFF2-40B4-BE49-F238E27FC236}">
                <a16:creationId xmlns:a16="http://schemas.microsoft.com/office/drawing/2014/main" id="{11AD5440-0CBC-D144-BEEC-E97BD7EAC5B9}"/>
              </a:ext>
            </a:extLst>
          </p:cNvPr>
          <p:cNvSpPr/>
          <p:nvPr/>
        </p:nvSpPr>
        <p:spPr>
          <a:xfrm>
            <a:off x="2258566" y="2564530"/>
            <a:ext cx="1385888" cy="257175"/>
          </a:xfrm>
          <a:prstGeom prst="rect">
            <a:avLst/>
          </a:prstGeom>
          <a:solidFill>
            <a:srgbClr val="3677BC"/>
          </a:solidFill>
          <a:ln w="25400" cap="flat" cmpd="sng" algn="ctr">
            <a:noFill/>
            <a:prstDash val="solid"/>
          </a:ln>
          <a:effectLst/>
        </p:spPr>
        <p:txBody>
          <a:bodyPr rtlCol="0" anchor="ctr"/>
          <a:lstStyle/>
          <a:p>
            <a:pPr algn="ctr">
              <a:defRPr/>
            </a:pPr>
            <a:endParaRPr lang="en-US" sz="1013" kern="0" dirty="0">
              <a:solidFill>
                <a:prstClr val="white"/>
              </a:solidFill>
              <a:latin typeface="Helvetica" pitchFamily="2" charset="0"/>
            </a:endParaRPr>
          </a:p>
        </p:txBody>
      </p:sp>
      <p:sp>
        <p:nvSpPr>
          <p:cNvPr id="42" name="Isosceles Triangle 60">
            <a:extLst>
              <a:ext uri="{FF2B5EF4-FFF2-40B4-BE49-F238E27FC236}">
                <a16:creationId xmlns:a16="http://schemas.microsoft.com/office/drawing/2014/main" id="{B9772C71-9EDB-EC49-B078-995BC594DCDF}"/>
              </a:ext>
            </a:extLst>
          </p:cNvPr>
          <p:cNvSpPr/>
          <p:nvPr/>
        </p:nvSpPr>
        <p:spPr>
          <a:xfrm>
            <a:off x="3552816" y="2199142"/>
            <a:ext cx="2103168" cy="1920531"/>
          </a:xfrm>
          <a:prstGeom prst="triangle">
            <a:avLst/>
          </a:prstGeom>
          <a:gradFill flip="none" rotWithShape="1">
            <a:gsLst>
              <a:gs pos="0">
                <a:srgbClr val="427491"/>
              </a:gs>
              <a:gs pos="31000">
                <a:srgbClr val="63A8D1"/>
              </a:gs>
              <a:gs pos="100000">
                <a:srgbClr val="93E3FF"/>
              </a:gs>
            </a:gsLst>
            <a:lin ang="16200000" scaled="1"/>
            <a:tileRect/>
          </a:gradFill>
          <a:ln w="9525" cap="flat" cmpd="sng" algn="ctr">
            <a:noFill/>
            <a:prstDash val="solid"/>
          </a:ln>
          <a:effectLst/>
        </p:spPr>
        <p:txBody>
          <a:bodyPr rtlCol="0" anchor="ctr"/>
          <a:lstStyle/>
          <a:p>
            <a:pPr algn="ctr"/>
            <a:endParaRPr lang="en-US" sz="1013" kern="0" dirty="0">
              <a:solidFill>
                <a:prstClr val="white"/>
              </a:solidFill>
              <a:latin typeface="Helvetica" pitchFamily="2" charset="0"/>
            </a:endParaRPr>
          </a:p>
        </p:txBody>
      </p:sp>
      <p:sp>
        <p:nvSpPr>
          <p:cNvPr id="43" name="Left-Right Arrow 42">
            <a:extLst>
              <a:ext uri="{FF2B5EF4-FFF2-40B4-BE49-F238E27FC236}">
                <a16:creationId xmlns:a16="http://schemas.microsoft.com/office/drawing/2014/main" id="{07370B27-4CFC-7247-9A91-9E4C22578286}"/>
              </a:ext>
            </a:extLst>
          </p:cNvPr>
          <p:cNvSpPr/>
          <p:nvPr/>
        </p:nvSpPr>
        <p:spPr>
          <a:xfrm>
            <a:off x="3709191" y="2415822"/>
            <a:ext cx="1843088" cy="557842"/>
          </a:xfrm>
          <a:prstGeom prst="leftRightArrow">
            <a:avLst/>
          </a:prstGeom>
          <a:solidFill>
            <a:schemeClr val="tx1">
              <a:lumMod val="65000"/>
              <a:lumOff val="35000"/>
            </a:schemeClr>
          </a:solidFill>
          <a:ln w="38100" cap="flat" cmpd="sng" algn="ctr">
            <a:solidFill>
              <a:sysClr val="window" lastClr="FFFFFF"/>
            </a:solidFill>
            <a:prstDash val="solid"/>
          </a:ln>
          <a:effectLst>
            <a:innerShdw blurRad="114300">
              <a:prstClr val="black"/>
            </a:innerShdw>
          </a:effectLst>
        </p:spPr>
        <p:txBody>
          <a:bodyPr rtlCol="0" anchor="ctr"/>
          <a:lstStyle/>
          <a:p>
            <a:pPr algn="ctr">
              <a:defRPr/>
            </a:pPr>
            <a:r>
              <a:rPr lang="en-US" sz="1350" kern="0" dirty="0">
                <a:solidFill>
                  <a:prstClr val="white"/>
                </a:solidFill>
                <a:latin typeface="Helvetica" pitchFamily="2" charset="0"/>
                <a:cs typeface="Calibri" pitchFamily="34" charset="0"/>
              </a:rPr>
              <a:t>TENSION</a:t>
            </a:r>
            <a:endParaRPr lang="en-US" sz="1013" kern="0" dirty="0">
              <a:solidFill>
                <a:prstClr val="white"/>
              </a:solidFill>
              <a:latin typeface="Helvetica" pitchFamily="2" charset="0"/>
              <a:cs typeface="Calibri" pitchFamily="34" charset="0"/>
            </a:endParaRPr>
          </a:p>
        </p:txBody>
      </p:sp>
      <p:sp>
        <p:nvSpPr>
          <p:cNvPr id="44" name="TextBox 43">
            <a:extLst>
              <a:ext uri="{FF2B5EF4-FFF2-40B4-BE49-F238E27FC236}">
                <a16:creationId xmlns:a16="http://schemas.microsoft.com/office/drawing/2014/main" id="{587D96CF-92E2-C24E-A6CA-8183D71A8893}"/>
              </a:ext>
            </a:extLst>
          </p:cNvPr>
          <p:cNvSpPr txBox="1"/>
          <p:nvPr/>
        </p:nvSpPr>
        <p:spPr bwMode="auto">
          <a:xfrm>
            <a:off x="3883550" y="1912844"/>
            <a:ext cx="1441698" cy="577081"/>
          </a:xfrm>
          <a:prstGeom prst="rect">
            <a:avLst/>
          </a:prstGeom>
          <a:noFill/>
          <a:ln w="9525">
            <a:noFill/>
            <a:miter lim="800000"/>
            <a:headEnd/>
            <a:tailEnd/>
          </a:ln>
        </p:spPr>
        <p:txBody>
          <a:bodyPr wrap="square" rtlCol="0">
            <a:spAutoFit/>
          </a:bodyPr>
          <a:lstStyle/>
          <a:p>
            <a:pPr algn="ctr"/>
            <a:r>
              <a:rPr lang="en-US" sz="1575" dirty="0">
                <a:solidFill>
                  <a:prstClr val="black"/>
                </a:solidFill>
                <a:latin typeface="Helvetica" pitchFamily="2" charset="0"/>
                <a:cs typeface="Arial" pitchFamily="34" charset="0"/>
              </a:rPr>
              <a:t>LEADERSHIP</a:t>
            </a:r>
          </a:p>
        </p:txBody>
      </p:sp>
      <p:sp>
        <p:nvSpPr>
          <p:cNvPr id="45" name="Right Triangle 44">
            <a:extLst>
              <a:ext uri="{FF2B5EF4-FFF2-40B4-BE49-F238E27FC236}">
                <a16:creationId xmlns:a16="http://schemas.microsoft.com/office/drawing/2014/main" id="{66EC7C22-96DE-7648-AB80-C99FDB86E5BA}"/>
              </a:ext>
            </a:extLst>
          </p:cNvPr>
          <p:cNvSpPr/>
          <p:nvPr/>
        </p:nvSpPr>
        <p:spPr>
          <a:xfrm rot="2700000">
            <a:off x="3554283" y="2605478"/>
            <a:ext cx="183448" cy="183269"/>
          </a:xfrm>
          <a:prstGeom prst="rtTriangle">
            <a:avLst/>
          </a:prstGeom>
          <a:solidFill>
            <a:schemeClr val="bg1"/>
          </a:solidFill>
          <a:ln w="25400" cap="flat" cmpd="sng" algn="ctr">
            <a:noFill/>
            <a:prstDash val="solid"/>
          </a:ln>
          <a:effectLst/>
        </p:spPr>
        <p:txBody>
          <a:bodyPr rtlCol="0" anchor="ctr"/>
          <a:lstStyle/>
          <a:p>
            <a:pPr algn="ctr">
              <a:defRPr/>
            </a:pPr>
            <a:endParaRPr lang="en-US" sz="1013" u="sng" kern="0" dirty="0">
              <a:solidFill>
                <a:prstClr val="white"/>
              </a:solidFill>
              <a:latin typeface="Helvetica" pitchFamily="2" charset="0"/>
            </a:endParaRPr>
          </a:p>
        </p:txBody>
      </p:sp>
      <p:sp>
        <p:nvSpPr>
          <p:cNvPr id="46" name="TextBox 45">
            <a:extLst>
              <a:ext uri="{FF2B5EF4-FFF2-40B4-BE49-F238E27FC236}">
                <a16:creationId xmlns:a16="http://schemas.microsoft.com/office/drawing/2014/main" id="{42EBC891-972C-4F43-838B-40403110CCDE}"/>
              </a:ext>
            </a:extLst>
          </p:cNvPr>
          <p:cNvSpPr txBox="1"/>
          <p:nvPr/>
        </p:nvSpPr>
        <p:spPr bwMode="auto">
          <a:xfrm>
            <a:off x="2435466" y="2564538"/>
            <a:ext cx="1032119" cy="300082"/>
          </a:xfrm>
          <a:prstGeom prst="rect">
            <a:avLst/>
          </a:prstGeom>
          <a:noFill/>
          <a:ln w="9525">
            <a:noFill/>
            <a:miter lim="800000"/>
            <a:headEnd/>
            <a:tailEnd/>
          </a:ln>
        </p:spPr>
        <p:txBody>
          <a:bodyPr wrap="square" rtlCol="0">
            <a:spAutoFit/>
          </a:bodyPr>
          <a:lstStyle/>
          <a:p>
            <a:pPr algn="ctr"/>
            <a:r>
              <a:rPr lang="en-US" sz="1350" dirty="0">
                <a:solidFill>
                  <a:prstClr val="white"/>
                </a:solidFill>
                <a:latin typeface="Helvetica" pitchFamily="2" charset="0"/>
                <a:cs typeface="Arial" pitchFamily="34" charset="0"/>
              </a:rPr>
              <a:t>PURPOSE</a:t>
            </a:r>
          </a:p>
        </p:txBody>
      </p:sp>
      <p:sp>
        <p:nvSpPr>
          <p:cNvPr id="47" name="Rectangle 46">
            <a:extLst>
              <a:ext uri="{FF2B5EF4-FFF2-40B4-BE49-F238E27FC236}">
                <a16:creationId xmlns:a16="http://schemas.microsoft.com/office/drawing/2014/main" id="{6F43ED9C-EC30-724C-8A97-AB19F7CD4F5E}"/>
              </a:ext>
            </a:extLst>
          </p:cNvPr>
          <p:cNvSpPr/>
          <p:nvPr/>
        </p:nvSpPr>
        <p:spPr>
          <a:xfrm>
            <a:off x="5578085" y="2568617"/>
            <a:ext cx="1385888" cy="257175"/>
          </a:xfrm>
          <a:prstGeom prst="rect">
            <a:avLst/>
          </a:prstGeom>
          <a:solidFill>
            <a:srgbClr val="C00000"/>
          </a:solidFill>
          <a:ln w="25400" cap="flat" cmpd="sng" algn="ctr">
            <a:noFill/>
            <a:prstDash val="solid"/>
          </a:ln>
          <a:effectLst/>
        </p:spPr>
        <p:txBody>
          <a:bodyPr rtlCol="0" anchor="ctr"/>
          <a:lstStyle/>
          <a:p>
            <a:pPr algn="ctr">
              <a:defRPr/>
            </a:pPr>
            <a:endParaRPr lang="en-US" sz="1013" kern="0" dirty="0">
              <a:solidFill>
                <a:prstClr val="white"/>
              </a:solidFill>
              <a:latin typeface="Helvetica" pitchFamily="2" charset="0"/>
            </a:endParaRPr>
          </a:p>
        </p:txBody>
      </p:sp>
      <p:sp>
        <p:nvSpPr>
          <p:cNvPr id="48" name="Right Triangle 47">
            <a:extLst>
              <a:ext uri="{FF2B5EF4-FFF2-40B4-BE49-F238E27FC236}">
                <a16:creationId xmlns:a16="http://schemas.microsoft.com/office/drawing/2014/main" id="{28BD49CE-74C7-6C41-A4BF-D84BDFA90E51}"/>
              </a:ext>
            </a:extLst>
          </p:cNvPr>
          <p:cNvSpPr/>
          <p:nvPr/>
        </p:nvSpPr>
        <p:spPr>
          <a:xfrm rot="2700000">
            <a:off x="6876186" y="2608157"/>
            <a:ext cx="183448" cy="183269"/>
          </a:xfrm>
          <a:prstGeom prst="rtTriangle">
            <a:avLst/>
          </a:prstGeom>
          <a:solidFill>
            <a:schemeClr val="bg1"/>
          </a:solidFill>
          <a:ln w="25400" cap="flat" cmpd="sng" algn="ctr">
            <a:noFill/>
            <a:prstDash val="solid"/>
          </a:ln>
          <a:effectLst/>
        </p:spPr>
        <p:txBody>
          <a:bodyPr rtlCol="0" anchor="ctr"/>
          <a:lstStyle/>
          <a:p>
            <a:pPr algn="ctr">
              <a:defRPr/>
            </a:pPr>
            <a:endParaRPr lang="en-US" sz="1013" kern="0" dirty="0">
              <a:solidFill>
                <a:prstClr val="white"/>
              </a:solidFill>
              <a:latin typeface="Helvetica" pitchFamily="2" charset="0"/>
            </a:endParaRPr>
          </a:p>
        </p:txBody>
      </p:sp>
      <p:sp>
        <p:nvSpPr>
          <p:cNvPr id="49" name="Right Triangle 48">
            <a:extLst>
              <a:ext uri="{FF2B5EF4-FFF2-40B4-BE49-F238E27FC236}">
                <a16:creationId xmlns:a16="http://schemas.microsoft.com/office/drawing/2014/main" id="{510D3E6B-C2C7-3F47-AEA7-E06FDEF12FC7}"/>
              </a:ext>
            </a:extLst>
          </p:cNvPr>
          <p:cNvSpPr/>
          <p:nvPr/>
        </p:nvSpPr>
        <p:spPr>
          <a:xfrm rot="13500000">
            <a:off x="5481438" y="2606683"/>
            <a:ext cx="183448" cy="183269"/>
          </a:xfrm>
          <a:prstGeom prst="rtTriangle">
            <a:avLst/>
          </a:prstGeom>
          <a:solidFill>
            <a:schemeClr val="bg1"/>
          </a:solidFill>
          <a:ln w="25400" cap="flat" cmpd="sng" algn="ctr">
            <a:noFill/>
            <a:prstDash val="solid"/>
          </a:ln>
          <a:effectLst/>
        </p:spPr>
        <p:txBody>
          <a:bodyPr rtlCol="0" anchor="ctr"/>
          <a:lstStyle/>
          <a:p>
            <a:pPr algn="ctr">
              <a:defRPr/>
            </a:pPr>
            <a:endParaRPr lang="en-US" sz="1013" kern="0" dirty="0">
              <a:solidFill>
                <a:prstClr val="white"/>
              </a:solidFill>
              <a:latin typeface="Helvetica" pitchFamily="2" charset="0"/>
            </a:endParaRPr>
          </a:p>
        </p:txBody>
      </p:sp>
      <p:sp>
        <p:nvSpPr>
          <p:cNvPr id="50" name="TextBox 49">
            <a:extLst>
              <a:ext uri="{FF2B5EF4-FFF2-40B4-BE49-F238E27FC236}">
                <a16:creationId xmlns:a16="http://schemas.microsoft.com/office/drawing/2014/main" id="{6523E4F7-E918-3542-8F2B-570A77BC19F2}"/>
              </a:ext>
            </a:extLst>
          </p:cNvPr>
          <p:cNvSpPr txBox="1"/>
          <p:nvPr/>
        </p:nvSpPr>
        <p:spPr bwMode="auto">
          <a:xfrm>
            <a:off x="5806344" y="2564538"/>
            <a:ext cx="914708" cy="300082"/>
          </a:xfrm>
          <a:prstGeom prst="rect">
            <a:avLst/>
          </a:prstGeom>
          <a:noFill/>
          <a:ln w="9525">
            <a:noFill/>
            <a:miter lim="800000"/>
            <a:headEnd/>
            <a:tailEnd/>
          </a:ln>
        </p:spPr>
        <p:txBody>
          <a:bodyPr wrap="square" rtlCol="0">
            <a:spAutoFit/>
          </a:bodyPr>
          <a:lstStyle/>
          <a:p>
            <a:pPr algn="ctr"/>
            <a:r>
              <a:rPr lang="en-US" sz="1350" dirty="0">
                <a:solidFill>
                  <a:prstClr val="white"/>
                </a:solidFill>
                <a:latin typeface="Helvetica" pitchFamily="2" charset="0"/>
                <a:cs typeface="Arial" pitchFamily="34" charset="0"/>
              </a:rPr>
              <a:t>SAFETY</a:t>
            </a:r>
          </a:p>
        </p:txBody>
      </p:sp>
      <p:grpSp>
        <p:nvGrpSpPr>
          <p:cNvPr id="51" name="Group 50">
            <a:extLst>
              <a:ext uri="{FF2B5EF4-FFF2-40B4-BE49-F238E27FC236}">
                <a16:creationId xmlns:a16="http://schemas.microsoft.com/office/drawing/2014/main" id="{8D24E9E0-C434-F349-B1A6-A4BC6EAED25A}"/>
              </a:ext>
            </a:extLst>
          </p:cNvPr>
          <p:cNvGrpSpPr/>
          <p:nvPr/>
        </p:nvGrpSpPr>
        <p:grpSpPr>
          <a:xfrm>
            <a:off x="3747142" y="2863832"/>
            <a:ext cx="1343216" cy="1114425"/>
            <a:chOff x="3103658" y="3276600"/>
            <a:chExt cx="2387938" cy="1981200"/>
          </a:xfrm>
        </p:grpSpPr>
        <p:pic>
          <p:nvPicPr>
            <p:cNvPr id="52" name="Picture 51" descr="person1.png">
              <a:extLst>
                <a:ext uri="{FF2B5EF4-FFF2-40B4-BE49-F238E27FC236}">
                  <a16:creationId xmlns:a16="http://schemas.microsoft.com/office/drawing/2014/main" id="{B05F3E93-9D73-3C4A-9D31-25C95B68DA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51358" y="4218781"/>
              <a:ext cx="419100" cy="549224"/>
            </a:xfrm>
            <a:prstGeom prst="rect">
              <a:avLst/>
            </a:prstGeom>
            <a:ln>
              <a:noFill/>
            </a:ln>
          </p:spPr>
        </p:pic>
        <p:cxnSp>
          <p:nvCxnSpPr>
            <p:cNvPr id="53" name="Elbow Connector 52">
              <a:extLst>
                <a:ext uri="{FF2B5EF4-FFF2-40B4-BE49-F238E27FC236}">
                  <a16:creationId xmlns:a16="http://schemas.microsoft.com/office/drawing/2014/main" id="{0D2758FD-E200-7242-999C-CA3DF4E21BEB}"/>
                </a:ext>
              </a:extLst>
            </p:cNvPr>
            <p:cNvCxnSpPr/>
            <p:nvPr/>
          </p:nvCxnSpPr>
          <p:spPr>
            <a:xfrm flipV="1">
              <a:off x="3688773" y="4291161"/>
              <a:ext cx="1186082" cy="481775"/>
            </a:xfrm>
            <a:prstGeom prst="bentConnector3">
              <a:avLst/>
            </a:prstGeom>
            <a:noFill/>
            <a:ln w="57150" cap="flat" cmpd="sng" algn="ctr">
              <a:solidFill>
                <a:schemeClr val="accent6">
                  <a:lumMod val="40000"/>
                  <a:lumOff val="60000"/>
                </a:schemeClr>
              </a:solidFill>
              <a:prstDash val="solid"/>
            </a:ln>
            <a:effectLst/>
          </p:spPr>
        </p:cxnSp>
        <p:cxnSp>
          <p:nvCxnSpPr>
            <p:cNvPr id="54" name="Elbow Connector 53">
              <a:extLst>
                <a:ext uri="{FF2B5EF4-FFF2-40B4-BE49-F238E27FC236}">
                  <a16:creationId xmlns:a16="http://schemas.microsoft.com/office/drawing/2014/main" id="{E0BA860D-887A-F344-AB63-F4CDCE385B4F}"/>
                </a:ext>
              </a:extLst>
            </p:cNvPr>
            <p:cNvCxnSpPr/>
            <p:nvPr/>
          </p:nvCxnSpPr>
          <p:spPr>
            <a:xfrm flipV="1">
              <a:off x="4305514" y="3816069"/>
              <a:ext cx="1186082" cy="481775"/>
            </a:xfrm>
            <a:prstGeom prst="bentConnector3">
              <a:avLst/>
            </a:prstGeom>
            <a:noFill/>
            <a:ln w="57150" cap="flat" cmpd="sng" algn="ctr">
              <a:solidFill>
                <a:schemeClr val="accent6">
                  <a:lumMod val="40000"/>
                  <a:lumOff val="60000"/>
                </a:schemeClr>
              </a:solidFill>
              <a:prstDash val="solid"/>
            </a:ln>
            <a:effectLst/>
          </p:spPr>
        </p:cxnSp>
        <p:pic>
          <p:nvPicPr>
            <p:cNvPr id="55" name="Picture 54" descr="person1.png">
              <a:extLst>
                <a:ext uri="{FF2B5EF4-FFF2-40B4-BE49-F238E27FC236}">
                  <a16:creationId xmlns:a16="http://schemas.microsoft.com/office/drawing/2014/main" id="{991E01D2-B94B-9843-8C35-B00096A507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79574" y="3733800"/>
              <a:ext cx="419100" cy="549224"/>
            </a:xfrm>
            <a:prstGeom prst="rect">
              <a:avLst/>
            </a:prstGeom>
            <a:ln>
              <a:noFill/>
            </a:ln>
          </p:spPr>
        </p:pic>
        <p:pic>
          <p:nvPicPr>
            <p:cNvPr id="56" name="Picture 55" descr="person1.png">
              <a:extLst>
                <a:ext uri="{FF2B5EF4-FFF2-40B4-BE49-F238E27FC236}">
                  <a16:creationId xmlns:a16="http://schemas.microsoft.com/office/drawing/2014/main" id="{AA9C4ECC-3BC8-5B4B-B39C-05C07CE8D3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8208" y="3276600"/>
              <a:ext cx="419100" cy="549224"/>
            </a:xfrm>
            <a:prstGeom prst="rect">
              <a:avLst/>
            </a:prstGeom>
            <a:ln>
              <a:noFill/>
            </a:ln>
          </p:spPr>
        </p:pic>
        <p:pic>
          <p:nvPicPr>
            <p:cNvPr id="57" name="Picture 56" descr="person1.png">
              <a:extLst>
                <a:ext uri="{FF2B5EF4-FFF2-40B4-BE49-F238E27FC236}">
                  <a16:creationId xmlns:a16="http://schemas.microsoft.com/office/drawing/2014/main" id="{668F41E9-659D-E64A-B8A3-0EF9650B2C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41758" y="4708576"/>
              <a:ext cx="419100" cy="549224"/>
            </a:xfrm>
            <a:prstGeom prst="rect">
              <a:avLst/>
            </a:prstGeom>
            <a:ln>
              <a:noFill/>
            </a:ln>
          </p:spPr>
        </p:pic>
        <p:cxnSp>
          <p:nvCxnSpPr>
            <p:cNvPr id="58" name="Elbow Connector 57">
              <a:extLst>
                <a:ext uri="{FF2B5EF4-FFF2-40B4-BE49-F238E27FC236}">
                  <a16:creationId xmlns:a16="http://schemas.microsoft.com/office/drawing/2014/main" id="{C5A289AD-A1AD-2740-9CA1-01DB971741CF}"/>
                </a:ext>
              </a:extLst>
            </p:cNvPr>
            <p:cNvCxnSpPr/>
            <p:nvPr/>
          </p:nvCxnSpPr>
          <p:spPr>
            <a:xfrm flipV="1">
              <a:off x="3103658" y="4768005"/>
              <a:ext cx="1186082" cy="481775"/>
            </a:xfrm>
            <a:prstGeom prst="bentConnector3">
              <a:avLst/>
            </a:prstGeom>
            <a:noFill/>
            <a:ln w="57150" cap="flat" cmpd="sng" algn="ctr">
              <a:solidFill>
                <a:schemeClr val="accent6">
                  <a:lumMod val="40000"/>
                  <a:lumOff val="60000"/>
                </a:schemeClr>
              </a:solidFill>
              <a:prstDash val="solid"/>
            </a:ln>
            <a:effectLst/>
          </p:spPr>
        </p:cxnSp>
      </p:grpSp>
      <p:sp>
        <p:nvSpPr>
          <p:cNvPr id="59" name="Right Triangle 58">
            <a:extLst>
              <a:ext uri="{FF2B5EF4-FFF2-40B4-BE49-F238E27FC236}">
                <a16:creationId xmlns:a16="http://schemas.microsoft.com/office/drawing/2014/main" id="{7EA7F4F8-2CC5-A14B-818D-CAD585B18866}"/>
              </a:ext>
            </a:extLst>
          </p:cNvPr>
          <p:cNvSpPr/>
          <p:nvPr/>
        </p:nvSpPr>
        <p:spPr>
          <a:xfrm rot="13500000">
            <a:off x="2084413" y="2561756"/>
            <a:ext cx="250130" cy="250040"/>
          </a:xfrm>
          <a:prstGeom prst="rtTriangle">
            <a:avLst/>
          </a:prstGeom>
          <a:solidFill>
            <a:schemeClr val="bg1"/>
          </a:solidFill>
          <a:ln w="25400" cap="flat" cmpd="sng" algn="ctr">
            <a:noFill/>
            <a:prstDash val="solid"/>
          </a:ln>
          <a:effectLst/>
        </p:spPr>
        <p:txBody>
          <a:bodyPr rtlCol="0" anchor="ctr"/>
          <a:lstStyle/>
          <a:p>
            <a:pPr algn="ctr">
              <a:defRPr/>
            </a:pPr>
            <a:endParaRPr lang="en-US" sz="1013" u="sng" kern="0" dirty="0">
              <a:solidFill>
                <a:prstClr val="white"/>
              </a:solidFill>
              <a:latin typeface="Helvetica" pitchFamily="2" charset="0"/>
            </a:endParaRPr>
          </a:p>
        </p:txBody>
      </p:sp>
      <p:sp>
        <p:nvSpPr>
          <p:cNvPr id="60" name="TextBox 59">
            <a:extLst>
              <a:ext uri="{FF2B5EF4-FFF2-40B4-BE49-F238E27FC236}">
                <a16:creationId xmlns:a16="http://schemas.microsoft.com/office/drawing/2014/main" id="{BA8B3A48-162F-5F46-BD3E-BD643574ACF2}"/>
              </a:ext>
            </a:extLst>
          </p:cNvPr>
          <p:cNvSpPr txBox="1">
            <a:spLocks/>
          </p:cNvSpPr>
          <p:nvPr/>
        </p:nvSpPr>
        <p:spPr>
          <a:xfrm>
            <a:off x="5632562" y="3386058"/>
            <a:ext cx="1189922" cy="15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285750" lvl="0" indent="-285750" eaLnBrk="1" hangingPunct="1">
              <a:spcBef>
                <a:spcPct val="75000"/>
              </a:spcBef>
              <a:buSzPct val="100000"/>
              <a:buFont typeface="Arial" pitchFamily="34" charset="0"/>
              <a:buChar char="•"/>
              <a:defRPr sz="2000">
                <a:latin typeface="+mn-lt"/>
              </a:defRPr>
            </a:lvl1pPr>
            <a:lvl2pPr marL="763588" lvl="1" indent="-287338" eaLnBrk="1" hangingPunct="1">
              <a:spcBef>
                <a:spcPct val="30000"/>
              </a:spcBef>
              <a:buChar char="–"/>
              <a:defRPr sz="2000">
                <a:latin typeface="+mn-lt"/>
              </a:defRPr>
            </a:lvl2pPr>
            <a:lvl3pPr marL="1241425" lvl="2" indent="-287338" eaLnBrk="1" hangingPunct="1">
              <a:spcBef>
                <a:spcPct val="20000"/>
              </a:spcBef>
              <a:buChar char="•"/>
              <a:defRPr sz="2000">
                <a:latin typeface="+mn-lt"/>
              </a:defRPr>
            </a:lvl3pPr>
            <a:lvl4pPr marL="1719263" lvl="3" indent="-287338" eaLnBrk="1" hangingPunct="1">
              <a:spcBef>
                <a:spcPct val="20000"/>
              </a:spcBef>
              <a:buChar char="–"/>
              <a:defRPr sz="2000">
                <a:latin typeface="+mn-lt"/>
              </a:defRPr>
            </a:lvl4pPr>
            <a:lvl5pPr marL="2195513" lvl="4" indent="-285750" eaLnBrk="1" hangingPunct="1">
              <a:spcBef>
                <a:spcPct val="20000"/>
              </a:spcBef>
              <a:buChar char="»"/>
              <a:defRPr sz="2000">
                <a:latin typeface="+mn-lt"/>
              </a:defRPr>
            </a:lvl5pPr>
            <a:lvl6pPr marL="2652713" indent="-285750" fontAlgn="base">
              <a:spcBef>
                <a:spcPct val="20000"/>
              </a:spcBef>
              <a:spcAft>
                <a:spcPct val="0"/>
              </a:spcAft>
              <a:buChar char="»"/>
              <a:defRPr sz="2000">
                <a:latin typeface="+mn-lt"/>
              </a:defRPr>
            </a:lvl6pPr>
            <a:lvl7pPr marL="3109913" indent="-285750" fontAlgn="base">
              <a:spcBef>
                <a:spcPct val="20000"/>
              </a:spcBef>
              <a:spcAft>
                <a:spcPct val="0"/>
              </a:spcAft>
              <a:buChar char="»"/>
              <a:defRPr sz="2000">
                <a:latin typeface="+mn-lt"/>
              </a:defRPr>
            </a:lvl7pPr>
            <a:lvl8pPr marL="3567113" indent="-285750" fontAlgn="base">
              <a:spcBef>
                <a:spcPct val="20000"/>
              </a:spcBef>
              <a:spcAft>
                <a:spcPct val="0"/>
              </a:spcAft>
              <a:buChar char="»"/>
              <a:defRPr sz="2000">
                <a:latin typeface="+mn-lt"/>
              </a:defRPr>
            </a:lvl8pPr>
            <a:lvl9pPr marL="4024313" indent="-285750" fontAlgn="base">
              <a:spcBef>
                <a:spcPct val="20000"/>
              </a:spcBef>
              <a:spcAft>
                <a:spcPct val="0"/>
              </a:spcAft>
              <a:buChar char="»"/>
              <a:defRPr sz="2000">
                <a:latin typeface="+mn-lt"/>
              </a:defRPr>
            </a:lvl9pPr>
          </a:lstStyle>
          <a:p>
            <a:r>
              <a:rPr lang="en-US" sz="1013" dirty="0">
                <a:latin typeface="Helvetica" pitchFamily="2" charset="0"/>
                <a:cs typeface="Arial" panose="020B0604020202020204" pitchFamily="34" charset="0"/>
              </a:rPr>
              <a:t>Fear, Scarcity</a:t>
            </a:r>
          </a:p>
        </p:txBody>
      </p:sp>
      <p:sp>
        <p:nvSpPr>
          <p:cNvPr id="61" name="TextBox 60">
            <a:extLst>
              <a:ext uri="{FF2B5EF4-FFF2-40B4-BE49-F238E27FC236}">
                <a16:creationId xmlns:a16="http://schemas.microsoft.com/office/drawing/2014/main" id="{FB261464-5FDC-1745-88EE-1BFDEA72C339}"/>
              </a:ext>
            </a:extLst>
          </p:cNvPr>
          <p:cNvSpPr txBox="1">
            <a:spLocks/>
          </p:cNvSpPr>
          <p:nvPr/>
        </p:nvSpPr>
        <p:spPr>
          <a:xfrm>
            <a:off x="5632562" y="3152019"/>
            <a:ext cx="1189922" cy="15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285750" lvl="0" indent="-285750" eaLnBrk="1" hangingPunct="1">
              <a:spcBef>
                <a:spcPct val="75000"/>
              </a:spcBef>
              <a:buSzPct val="100000"/>
              <a:buFont typeface="Arial" pitchFamily="34" charset="0"/>
              <a:buChar char="•"/>
              <a:defRPr sz="2000">
                <a:latin typeface="+mn-lt"/>
              </a:defRPr>
            </a:lvl1pPr>
            <a:lvl2pPr marL="763588" lvl="1" indent="-287338" eaLnBrk="1" hangingPunct="1">
              <a:spcBef>
                <a:spcPct val="30000"/>
              </a:spcBef>
              <a:buChar char="–"/>
              <a:defRPr sz="2000">
                <a:latin typeface="+mn-lt"/>
              </a:defRPr>
            </a:lvl2pPr>
            <a:lvl3pPr marL="1241425" lvl="2" indent="-287338" eaLnBrk="1" hangingPunct="1">
              <a:spcBef>
                <a:spcPct val="20000"/>
              </a:spcBef>
              <a:buChar char="•"/>
              <a:defRPr sz="2000">
                <a:latin typeface="+mn-lt"/>
              </a:defRPr>
            </a:lvl3pPr>
            <a:lvl4pPr marL="1719263" lvl="3" indent="-287338" eaLnBrk="1" hangingPunct="1">
              <a:spcBef>
                <a:spcPct val="20000"/>
              </a:spcBef>
              <a:buChar char="–"/>
              <a:defRPr sz="2000">
                <a:latin typeface="+mn-lt"/>
              </a:defRPr>
            </a:lvl4pPr>
            <a:lvl5pPr marL="2195513" lvl="4" indent="-285750" eaLnBrk="1" hangingPunct="1">
              <a:spcBef>
                <a:spcPct val="20000"/>
              </a:spcBef>
              <a:buChar char="»"/>
              <a:defRPr sz="2000">
                <a:latin typeface="+mn-lt"/>
              </a:defRPr>
            </a:lvl5pPr>
            <a:lvl6pPr marL="2652713" indent="-285750" fontAlgn="base">
              <a:spcBef>
                <a:spcPct val="20000"/>
              </a:spcBef>
              <a:spcAft>
                <a:spcPct val="0"/>
              </a:spcAft>
              <a:buChar char="»"/>
              <a:defRPr sz="2000">
                <a:latin typeface="+mn-lt"/>
              </a:defRPr>
            </a:lvl6pPr>
            <a:lvl7pPr marL="3109913" indent="-285750" fontAlgn="base">
              <a:spcBef>
                <a:spcPct val="20000"/>
              </a:spcBef>
              <a:spcAft>
                <a:spcPct val="0"/>
              </a:spcAft>
              <a:buChar char="»"/>
              <a:defRPr sz="2000">
                <a:latin typeface="+mn-lt"/>
              </a:defRPr>
            </a:lvl7pPr>
            <a:lvl8pPr marL="3567113" indent="-285750" fontAlgn="base">
              <a:spcBef>
                <a:spcPct val="20000"/>
              </a:spcBef>
              <a:spcAft>
                <a:spcPct val="0"/>
              </a:spcAft>
              <a:buChar char="»"/>
              <a:defRPr sz="2000">
                <a:latin typeface="+mn-lt"/>
              </a:defRPr>
            </a:lvl8pPr>
            <a:lvl9pPr marL="4024313" indent="-285750" fontAlgn="base">
              <a:spcBef>
                <a:spcPct val="20000"/>
              </a:spcBef>
              <a:spcAft>
                <a:spcPct val="0"/>
              </a:spcAft>
              <a:buChar char="»"/>
              <a:defRPr sz="2000">
                <a:latin typeface="+mn-lt"/>
              </a:defRPr>
            </a:lvl9pPr>
          </a:lstStyle>
          <a:p>
            <a:r>
              <a:rPr lang="en-US" sz="1013" dirty="0">
                <a:latin typeface="Helvetica" pitchFamily="2" charset="0"/>
                <a:cs typeface="Arial" panose="020B0604020202020204" pitchFamily="34" charset="0"/>
              </a:rPr>
              <a:t>Approval</a:t>
            </a:r>
          </a:p>
        </p:txBody>
      </p:sp>
      <p:sp>
        <p:nvSpPr>
          <p:cNvPr id="62" name="TextBox 61">
            <a:extLst>
              <a:ext uri="{FF2B5EF4-FFF2-40B4-BE49-F238E27FC236}">
                <a16:creationId xmlns:a16="http://schemas.microsoft.com/office/drawing/2014/main" id="{36B645C0-050F-2D42-9B0F-3B745A22996F}"/>
              </a:ext>
            </a:extLst>
          </p:cNvPr>
          <p:cNvSpPr txBox="1"/>
          <p:nvPr/>
        </p:nvSpPr>
        <p:spPr>
          <a:xfrm>
            <a:off x="2277062" y="3386058"/>
            <a:ext cx="1518702" cy="31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285750" lvl="0" indent="-285750" eaLnBrk="1" hangingPunct="1">
              <a:spcBef>
                <a:spcPct val="75000"/>
              </a:spcBef>
              <a:buSzPct val="100000"/>
              <a:buFont typeface="Arial" pitchFamily="34" charset="0"/>
              <a:buChar char="•"/>
              <a:defRPr sz="2000">
                <a:latin typeface="+mn-lt"/>
              </a:defRPr>
            </a:lvl1pPr>
            <a:lvl2pPr marL="763588" lvl="1" indent="-287338" eaLnBrk="1" hangingPunct="1">
              <a:spcBef>
                <a:spcPct val="30000"/>
              </a:spcBef>
              <a:buChar char="–"/>
              <a:defRPr sz="2000">
                <a:latin typeface="+mn-lt"/>
              </a:defRPr>
            </a:lvl2pPr>
            <a:lvl3pPr marL="1241425" lvl="2" indent="-287338" eaLnBrk="1" hangingPunct="1">
              <a:spcBef>
                <a:spcPct val="20000"/>
              </a:spcBef>
              <a:buChar char="•"/>
              <a:defRPr sz="2000">
                <a:latin typeface="+mn-lt"/>
              </a:defRPr>
            </a:lvl3pPr>
            <a:lvl4pPr marL="1719263" lvl="3" indent="-287338" eaLnBrk="1" hangingPunct="1">
              <a:spcBef>
                <a:spcPct val="20000"/>
              </a:spcBef>
              <a:buChar char="–"/>
              <a:defRPr sz="2000">
                <a:latin typeface="+mn-lt"/>
              </a:defRPr>
            </a:lvl4pPr>
            <a:lvl5pPr marL="2195513" lvl="4" indent="-285750" eaLnBrk="1" hangingPunct="1">
              <a:spcBef>
                <a:spcPct val="20000"/>
              </a:spcBef>
              <a:buChar char="»"/>
              <a:defRPr sz="2000">
                <a:latin typeface="+mn-lt"/>
              </a:defRPr>
            </a:lvl5pPr>
            <a:lvl6pPr marL="2652713" indent="-285750" fontAlgn="base">
              <a:spcBef>
                <a:spcPct val="20000"/>
              </a:spcBef>
              <a:spcAft>
                <a:spcPct val="0"/>
              </a:spcAft>
              <a:buChar char="»"/>
              <a:defRPr sz="2000">
                <a:latin typeface="+mn-lt"/>
              </a:defRPr>
            </a:lvl6pPr>
            <a:lvl7pPr marL="3109913" indent="-285750" fontAlgn="base">
              <a:spcBef>
                <a:spcPct val="20000"/>
              </a:spcBef>
              <a:spcAft>
                <a:spcPct val="0"/>
              </a:spcAft>
              <a:buChar char="»"/>
              <a:defRPr sz="2000">
                <a:latin typeface="+mn-lt"/>
              </a:defRPr>
            </a:lvl7pPr>
            <a:lvl8pPr marL="3567113" indent="-285750" fontAlgn="base">
              <a:spcBef>
                <a:spcPct val="20000"/>
              </a:spcBef>
              <a:spcAft>
                <a:spcPct val="0"/>
              </a:spcAft>
              <a:buChar char="»"/>
              <a:defRPr sz="2000">
                <a:latin typeface="+mn-lt"/>
              </a:defRPr>
            </a:lvl8pPr>
            <a:lvl9pPr marL="4024313" indent="-285750" fontAlgn="base">
              <a:spcBef>
                <a:spcPct val="20000"/>
              </a:spcBef>
              <a:spcAft>
                <a:spcPct val="0"/>
              </a:spcAft>
              <a:buChar char="»"/>
              <a:defRPr sz="2000">
                <a:latin typeface="+mn-lt"/>
              </a:defRPr>
            </a:lvl9pPr>
          </a:lstStyle>
          <a:p>
            <a:r>
              <a:rPr lang="en-US" sz="1013" dirty="0">
                <a:latin typeface="Helvetica" pitchFamily="2" charset="0"/>
                <a:cs typeface="Arial" panose="020B0604020202020204" pitchFamily="34" charset="0"/>
              </a:rPr>
              <a:t>Optimism, Abundance</a:t>
            </a:r>
          </a:p>
        </p:txBody>
      </p:sp>
      <p:sp>
        <p:nvSpPr>
          <p:cNvPr id="63" name="TextBox 62">
            <a:extLst>
              <a:ext uri="{FF2B5EF4-FFF2-40B4-BE49-F238E27FC236}">
                <a16:creationId xmlns:a16="http://schemas.microsoft.com/office/drawing/2014/main" id="{1743F09D-DADB-6248-A52C-12D07CC1DAF8}"/>
              </a:ext>
            </a:extLst>
          </p:cNvPr>
          <p:cNvSpPr txBox="1"/>
          <p:nvPr/>
        </p:nvSpPr>
        <p:spPr>
          <a:xfrm>
            <a:off x="2277062" y="3152019"/>
            <a:ext cx="1518702" cy="15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285750" lvl="0" indent="-285750" eaLnBrk="1" hangingPunct="1">
              <a:spcBef>
                <a:spcPct val="75000"/>
              </a:spcBef>
              <a:buSzPct val="100000"/>
              <a:buFont typeface="Arial" pitchFamily="34" charset="0"/>
              <a:buChar char="•"/>
              <a:defRPr sz="2000">
                <a:latin typeface="+mn-lt"/>
              </a:defRPr>
            </a:lvl1pPr>
            <a:lvl2pPr marL="763588" lvl="1" indent="-287338" eaLnBrk="1" hangingPunct="1">
              <a:spcBef>
                <a:spcPct val="30000"/>
              </a:spcBef>
              <a:buChar char="–"/>
              <a:defRPr sz="2000">
                <a:latin typeface="+mn-lt"/>
              </a:defRPr>
            </a:lvl2pPr>
            <a:lvl3pPr marL="1241425" lvl="2" indent="-287338" eaLnBrk="1" hangingPunct="1">
              <a:spcBef>
                <a:spcPct val="20000"/>
              </a:spcBef>
              <a:buChar char="•"/>
              <a:defRPr sz="2000">
                <a:latin typeface="+mn-lt"/>
              </a:defRPr>
            </a:lvl3pPr>
            <a:lvl4pPr marL="1719263" lvl="3" indent="-287338" eaLnBrk="1" hangingPunct="1">
              <a:spcBef>
                <a:spcPct val="20000"/>
              </a:spcBef>
              <a:buChar char="–"/>
              <a:defRPr sz="2000">
                <a:latin typeface="+mn-lt"/>
              </a:defRPr>
            </a:lvl4pPr>
            <a:lvl5pPr marL="2195513" lvl="4" indent="-285750" eaLnBrk="1" hangingPunct="1">
              <a:spcBef>
                <a:spcPct val="20000"/>
              </a:spcBef>
              <a:buChar char="»"/>
              <a:defRPr sz="2000">
                <a:latin typeface="+mn-lt"/>
              </a:defRPr>
            </a:lvl5pPr>
            <a:lvl6pPr marL="2652713" indent="-285750" fontAlgn="base">
              <a:spcBef>
                <a:spcPct val="20000"/>
              </a:spcBef>
              <a:spcAft>
                <a:spcPct val="0"/>
              </a:spcAft>
              <a:buChar char="»"/>
              <a:defRPr sz="2000">
                <a:latin typeface="+mn-lt"/>
              </a:defRPr>
            </a:lvl6pPr>
            <a:lvl7pPr marL="3109913" indent="-285750" fontAlgn="base">
              <a:spcBef>
                <a:spcPct val="20000"/>
              </a:spcBef>
              <a:spcAft>
                <a:spcPct val="0"/>
              </a:spcAft>
              <a:buChar char="»"/>
              <a:defRPr sz="2000">
                <a:latin typeface="+mn-lt"/>
              </a:defRPr>
            </a:lvl7pPr>
            <a:lvl8pPr marL="3567113" indent="-285750" fontAlgn="base">
              <a:spcBef>
                <a:spcPct val="20000"/>
              </a:spcBef>
              <a:spcAft>
                <a:spcPct val="0"/>
              </a:spcAft>
              <a:buChar char="»"/>
              <a:defRPr sz="2000">
                <a:latin typeface="+mn-lt"/>
              </a:defRPr>
            </a:lvl8pPr>
            <a:lvl9pPr marL="4024313" indent="-285750" fontAlgn="base">
              <a:spcBef>
                <a:spcPct val="20000"/>
              </a:spcBef>
              <a:spcAft>
                <a:spcPct val="0"/>
              </a:spcAft>
              <a:buChar char="»"/>
              <a:defRPr sz="2000">
                <a:latin typeface="+mn-lt"/>
              </a:defRPr>
            </a:lvl9pPr>
          </a:lstStyle>
          <a:p>
            <a:r>
              <a:rPr lang="en-US" sz="1013" dirty="0">
                <a:latin typeface="Helvetica" pitchFamily="2" charset="0"/>
                <a:cs typeface="Arial" panose="020B0604020202020204" pitchFamily="34" charset="0"/>
              </a:rPr>
              <a:t>Contribution</a:t>
            </a:r>
          </a:p>
        </p:txBody>
      </p:sp>
      <p:sp>
        <p:nvSpPr>
          <p:cNvPr id="64" name="TextBox 63">
            <a:extLst>
              <a:ext uri="{FF2B5EF4-FFF2-40B4-BE49-F238E27FC236}">
                <a16:creationId xmlns:a16="http://schemas.microsoft.com/office/drawing/2014/main" id="{2595D6EC-31A5-8F42-A1AA-E2DEED345B46}"/>
              </a:ext>
            </a:extLst>
          </p:cNvPr>
          <p:cNvSpPr txBox="1">
            <a:spLocks/>
          </p:cNvSpPr>
          <p:nvPr/>
        </p:nvSpPr>
        <p:spPr>
          <a:xfrm>
            <a:off x="5632562" y="2917980"/>
            <a:ext cx="1189922" cy="15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285750" lvl="0" indent="-285750" eaLnBrk="1" hangingPunct="1">
              <a:spcBef>
                <a:spcPct val="75000"/>
              </a:spcBef>
              <a:buSzPct val="100000"/>
              <a:buFont typeface="Arial" pitchFamily="34" charset="0"/>
              <a:buChar char="•"/>
              <a:defRPr sz="2000">
                <a:latin typeface="+mn-lt"/>
              </a:defRPr>
            </a:lvl1pPr>
            <a:lvl2pPr marL="763588" lvl="1" indent="-287338" eaLnBrk="1" hangingPunct="1">
              <a:spcBef>
                <a:spcPct val="30000"/>
              </a:spcBef>
              <a:buChar char="–"/>
              <a:defRPr sz="2000">
                <a:latin typeface="+mn-lt"/>
              </a:defRPr>
            </a:lvl2pPr>
            <a:lvl3pPr marL="1241425" lvl="2" indent="-287338" eaLnBrk="1" hangingPunct="1">
              <a:spcBef>
                <a:spcPct val="20000"/>
              </a:spcBef>
              <a:buChar char="•"/>
              <a:defRPr sz="2000">
                <a:latin typeface="+mn-lt"/>
              </a:defRPr>
            </a:lvl3pPr>
            <a:lvl4pPr marL="1719263" lvl="3" indent="-287338" eaLnBrk="1" hangingPunct="1">
              <a:spcBef>
                <a:spcPct val="20000"/>
              </a:spcBef>
              <a:buChar char="–"/>
              <a:defRPr sz="2000">
                <a:latin typeface="+mn-lt"/>
              </a:defRPr>
            </a:lvl4pPr>
            <a:lvl5pPr marL="2195513" lvl="4" indent="-285750" eaLnBrk="1" hangingPunct="1">
              <a:spcBef>
                <a:spcPct val="20000"/>
              </a:spcBef>
              <a:buChar char="»"/>
              <a:defRPr sz="2000">
                <a:latin typeface="+mn-lt"/>
              </a:defRPr>
            </a:lvl5pPr>
            <a:lvl6pPr marL="2652713" indent="-285750" fontAlgn="base">
              <a:spcBef>
                <a:spcPct val="20000"/>
              </a:spcBef>
              <a:spcAft>
                <a:spcPct val="0"/>
              </a:spcAft>
              <a:buChar char="»"/>
              <a:defRPr sz="2000">
                <a:latin typeface="+mn-lt"/>
              </a:defRPr>
            </a:lvl6pPr>
            <a:lvl7pPr marL="3109913" indent="-285750" fontAlgn="base">
              <a:spcBef>
                <a:spcPct val="20000"/>
              </a:spcBef>
              <a:spcAft>
                <a:spcPct val="0"/>
              </a:spcAft>
              <a:buChar char="»"/>
              <a:defRPr sz="2000">
                <a:latin typeface="+mn-lt"/>
              </a:defRPr>
            </a:lvl7pPr>
            <a:lvl8pPr marL="3567113" indent="-285750" fontAlgn="base">
              <a:spcBef>
                <a:spcPct val="20000"/>
              </a:spcBef>
              <a:spcAft>
                <a:spcPct val="0"/>
              </a:spcAft>
              <a:buChar char="»"/>
              <a:defRPr sz="2000">
                <a:latin typeface="+mn-lt"/>
              </a:defRPr>
            </a:lvl8pPr>
            <a:lvl9pPr marL="4024313" indent="-285750" fontAlgn="base">
              <a:spcBef>
                <a:spcPct val="20000"/>
              </a:spcBef>
              <a:spcAft>
                <a:spcPct val="0"/>
              </a:spcAft>
              <a:buChar char="»"/>
              <a:defRPr sz="2000">
                <a:latin typeface="+mn-lt"/>
              </a:defRPr>
            </a:lvl9pPr>
          </a:lstStyle>
          <a:p>
            <a:r>
              <a:rPr lang="en-US" sz="1013" dirty="0">
                <a:latin typeface="Helvetica" pitchFamily="2" charset="0"/>
                <a:cs typeface="Arial" panose="020B0604020202020204" pitchFamily="34" charset="0"/>
              </a:rPr>
              <a:t>Move-up</a:t>
            </a:r>
          </a:p>
        </p:txBody>
      </p:sp>
      <p:sp>
        <p:nvSpPr>
          <p:cNvPr id="65" name="TextBox 64">
            <a:extLst>
              <a:ext uri="{FF2B5EF4-FFF2-40B4-BE49-F238E27FC236}">
                <a16:creationId xmlns:a16="http://schemas.microsoft.com/office/drawing/2014/main" id="{9FC78C85-67F3-4740-96A5-770066F1E0CE}"/>
              </a:ext>
            </a:extLst>
          </p:cNvPr>
          <p:cNvSpPr txBox="1">
            <a:spLocks/>
          </p:cNvSpPr>
          <p:nvPr/>
        </p:nvSpPr>
        <p:spPr>
          <a:xfrm>
            <a:off x="2277048" y="2917980"/>
            <a:ext cx="1518702" cy="15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285750" lvl="0" indent="-285750" eaLnBrk="1" hangingPunct="1">
              <a:spcBef>
                <a:spcPct val="75000"/>
              </a:spcBef>
              <a:buSzPct val="100000"/>
              <a:buFont typeface="Arial" pitchFamily="34" charset="0"/>
              <a:buChar char="•"/>
              <a:defRPr sz="2000">
                <a:latin typeface="+mn-lt"/>
              </a:defRPr>
            </a:lvl1pPr>
            <a:lvl2pPr marL="763588" lvl="1" indent="-287338" eaLnBrk="1" hangingPunct="1">
              <a:spcBef>
                <a:spcPct val="30000"/>
              </a:spcBef>
              <a:buChar char="–"/>
              <a:defRPr sz="2000">
                <a:latin typeface="+mn-lt"/>
              </a:defRPr>
            </a:lvl2pPr>
            <a:lvl3pPr marL="1241425" lvl="2" indent="-287338" eaLnBrk="1" hangingPunct="1">
              <a:spcBef>
                <a:spcPct val="20000"/>
              </a:spcBef>
              <a:buChar char="•"/>
              <a:defRPr sz="2000">
                <a:latin typeface="+mn-lt"/>
              </a:defRPr>
            </a:lvl3pPr>
            <a:lvl4pPr marL="1719263" lvl="3" indent="-287338" eaLnBrk="1" hangingPunct="1">
              <a:spcBef>
                <a:spcPct val="20000"/>
              </a:spcBef>
              <a:buChar char="–"/>
              <a:defRPr sz="2000">
                <a:latin typeface="+mn-lt"/>
              </a:defRPr>
            </a:lvl4pPr>
            <a:lvl5pPr marL="2195513" lvl="4" indent="-285750" eaLnBrk="1" hangingPunct="1">
              <a:spcBef>
                <a:spcPct val="20000"/>
              </a:spcBef>
              <a:buChar char="»"/>
              <a:defRPr sz="2000">
                <a:latin typeface="+mn-lt"/>
              </a:defRPr>
            </a:lvl5pPr>
            <a:lvl6pPr marL="2652713" indent="-285750" fontAlgn="base">
              <a:spcBef>
                <a:spcPct val="20000"/>
              </a:spcBef>
              <a:spcAft>
                <a:spcPct val="0"/>
              </a:spcAft>
              <a:buChar char="»"/>
              <a:defRPr sz="2000">
                <a:latin typeface="+mn-lt"/>
              </a:defRPr>
            </a:lvl6pPr>
            <a:lvl7pPr marL="3109913" indent="-285750" fontAlgn="base">
              <a:spcBef>
                <a:spcPct val="20000"/>
              </a:spcBef>
              <a:spcAft>
                <a:spcPct val="0"/>
              </a:spcAft>
              <a:buChar char="»"/>
              <a:defRPr sz="2000">
                <a:latin typeface="+mn-lt"/>
              </a:defRPr>
            </a:lvl7pPr>
            <a:lvl8pPr marL="3567113" indent="-285750" fontAlgn="base">
              <a:spcBef>
                <a:spcPct val="20000"/>
              </a:spcBef>
              <a:spcAft>
                <a:spcPct val="0"/>
              </a:spcAft>
              <a:buChar char="»"/>
              <a:defRPr sz="2000">
                <a:latin typeface="+mn-lt"/>
              </a:defRPr>
            </a:lvl8pPr>
            <a:lvl9pPr marL="4024313" indent="-285750" fontAlgn="base">
              <a:spcBef>
                <a:spcPct val="20000"/>
              </a:spcBef>
              <a:spcAft>
                <a:spcPct val="0"/>
              </a:spcAft>
              <a:buChar char="»"/>
              <a:defRPr sz="2000">
                <a:latin typeface="+mn-lt"/>
              </a:defRPr>
            </a:lvl9pPr>
          </a:lstStyle>
          <a:p>
            <a:r>
              <a:rPr lang="en-US" sz="1013" dirty="0">
                <a:latin typeface="Helvetica" pitchFamily="2" charset="0"/>
                <a:cs typeface="Arial" panose="020B0604020202020204" pitchFamily="34" charset="0"/>
              </a:rPr>
              <a:t>Vision</a:t>
            </a:r>
          </a:p>
        </p:txBody>
      </p:sp>
    </p:spTree>
    <p:extLst>
      <p:ext uri="{BB962C8B-B14F-4D97-AF65-F5344CB8AC3E}">
        <p14:creationId xmlns:p14="http://schemas.microsoft.com/office/powerpoint/2010/main" val="165836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up)">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43"/>
          <p:cNvSpPr>
            <a:spLocks noGrp="1"/>
          </p:cNvSpPr>
          <p:nvPr>
            <p:ph type="body" sz="quarter" idx="13"/>
          </p:nvPr>
        </p:nvSpPr>
        <p:spPr/>
        <p:txBody>
          <a:bodyPr/>
          <a:lstStyle/>
          <a:p>
            <a:r>
              <a:rPr lang="en-US" dirty="0"/>
              <a:t>THE LEADERSHIP CIRCLE PROFILE CERTIFICATION</a:t>
            </a:r>
          </a:p>
        </p:txBody>
      </p:sp>
      <p:sp>
        <p:nvSpPr>
          <p:cNvPr id="46" name="Text Placeholder 45"/>
          <p:cNvSpPr>
            <a:spLocks noGrp="1"/>
          </p:cNvSpPr>
          <p:nvPr>
            <p:ph type="body" sz="quarter" idx="10"/>
          </p:nvPr>
        </p:nvSpPr>
        <p:spPr/>
        <p:txBody>
          <a:bodyPr/>
          <a:lstStyle/>
          <a:p>
            <a:r>
              <a:rPr lang="en-US" dirty="0"/>
              <a:t>Certification Workshop</a:t>
            </a:r>
          </a:p>
        </p:txBody>
      </p:sp>
      <p:sp>
        <p:nvSpPr>
          <p:cNvPr id="2" name="Title 1"/>
          <p:cNvSpPr>
            <a:spLocks noGrp="1"/>
          </p:cNvSpPr>
          <p:nvPr>
            <p:ph type="title" idx="4294967295"/>
          </p:nvPr>
        </p:nvSpPr>
        <p:spPr>
          <a:xfrm>
            <a:off x="381000" y="348017"/>
            <a:ext cx="7693025" cy="517525"/>
          </a:xfrm>
          <a:prstGeom prst="rect">
            <a:avLst/>
          </a:prstGeom>
        </p:spPr>
        <p:txBody>
          <a:bodyPr>
            <a:noAutofit/>
          </a:bodyPr>
          <a:lstStyle/>
          <a:p>
            <a:pPr algn="l"/>
            <a:r>
              <a:rPr lang="en-US" sz="3200" dirty="0">
                <a:solidFill>
                  <a:schemeClr val="tx1">
                    <a:lumMod val="50000"/>
                  </a:schemeClr>
                </a:solidFill>
              </a:rPr>
              <a:t>Reactive and Creative Leadership</a:t>
            </a:r>
          </a:p>
        </p:txBody>
      </p:sp>
      <p:sp>
        <p:nvSpPr>
          <p:cNvPr id="4" name="TextBox 3"/>
          <p:cNvSpPr txBox="1"/>
          <p:nvPr/>
        </p:nvSpPr>
        <p:spPr>
          <a:xfrm>
            <a:off x="417609" y="733279"/>
            <a:ext cx="3399412" cy="400087"/>
          </a:xfrm>
          <a:prstGeom prst="rect">
            <a:avLst/>
          </a:prstGeom>
          <a:noFill/>
        </p:spPr>
        <p:txBody>
          <a:bodyPr wrap="none" lIns="91418" tIns="45709" rIns="91418" bIns="45709" rtlCol="0">
            <a:spAutoFit/>
          </a:bodyPr>
          <a:lstStyle/>
          <a:p>
            <a:r>
              <a:rPr lang="en-US" sz="2000" dirty="0">
                <a:solidFill>
                  <a:schemeClr val="tx1">
                    <a:lumMod val="50000"/>
                  </a:schemeClr>
                </a:solidFill>
                <a:latin typeface="Corbel Regular" charset="0"/>
              </a:rPr>
              <a:t>Aligned to Adult Development</a:t>
            </a:r>
          </a:p>
        </p:txBody>
      </p:sp>
      <p:sp>
        <p:nvSpPr>
          <p:cNvPr id="6" name="Oval 5"/>
          <p:cNvSpPr/>
          <p:nvPr/>
        </p:nvSpPr>
        <p:spPr>
          <a:xfrm>
            <a:off x="5051052" y="5950401"/>
            <a:ext cx="1479176" cy="369794"/>
          </a:xfrm>
          <a:prstGeom prst="ellipse">
            <a:avLst/>
          </a:prstGeom>
          <a:gradFill>
            <a:gsLst>
              <a:gs pos="14000">
                <a:schemeClr val="accent2"/>
              </a:gs>
              <a:gs pos="92000">
                <a:schemeClr val="accent2"/>
              </a:gs>
              <a:gs pos="35000">
                <a:srgbClr val="14699C">
                  <a:lumMod val="0"/>
                  <a:lumOff val="100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2000" dirty="0">
              <a:solidFill>
                <a:schemeClr val="tx1">
                  <a:lumMod val="50000"/>
                </a:schemeClr>
              </a:solidFill>
              <a:latin typeface="Corbel Regular" charset="0"/>
            </a:endParaRPr>
          </a:p>
        </p:txBody>
      </p:sp>
      <p:grpSp>
        <p:nvGrpSpPr>
          <p:cNvPr id="7" name="Group 6"/>
          <p:cNvGrpSpPr/>
          <p:nvPr/>
        </p:nvGrpSpPr>
        <p:grpSpPr>
          <a:xfrm>
            <a:off x="4792198" y="4989323"/>
            <a:ext cx="1996888" cy="499222"/>
            <a:chOff x="3505200" y="4953000"/>
            <a:chExt cx="2057400" cy="514350"/>
          </a:xfrm>
          <a:solidFill>
            <a:schemeClr val="accent1">
              <a:lumMod val="40000"/>
              <a:lumOff val="60000"/>
            </a:schemeClr>
          </a:solidFill>
          <a:effectLst>
            <a:outerShdw blurRad="50800" dist="38100" dir="8100000" algn="tr" rotWithShape="0">
              <a:prstClr val="black">
                <a:alpha val="40000"/>
              </a:prstClr>
            </a:outerShdw>
          </a:effectLst>
        </p:grpSpPr>
        <p:sp>
          <p:nvSpPr>
            <p:cNvPr id="8" name="Oval 7"/>
            <p:cNvSpPr/>
            <p:nvPr/>
          </p:nvSpPr>
          <p:spPr>
            <a:xfrm>
              <a:off x="3505200" y="4953000"/>
              <a:ext cx="2057400" cy="514350"/>
            </a:xfrm>
            <a:prstGeom prst="ellipse">
              <a:avLst/>
            </a:prstGeom>
            <a:gradFill>
              <a:gsLst>
                <a:gs pos="24000">
                  <a:schemeClr val="accent2">
                    <a:lumMod val="75000"/>
                  </a:schemeClr>
                </a:gs>
                <a:gs pos="92000">
                  <a:schemeClr val="accent2">
                    <a:lumMod val="75000"/>
                  </a:schemeClr>
                </a:gs>
                <a:gs pos="35000">
                  <a:srgbClr val="14699C">
                    <a:lumMod val="8000"/>
                    <a:lumOff val="92000"/>
                  </a:srgbClr>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sp>
          <p:nvSpPr>
            <p:cNvPr id="9" name="Oval 8"/>
            <p:cNvSpPr/>
            <p:nvPr/>
          </p:nvSpPr>
          <p:spPr>
            <a:xfrm>
              <a:off x="3771900" y="5019675"/>
              <a:ext cx="1524000" cy="381000"/>
            </a:xfrm>
            <a:prstGeom prst="ellipse">
              <a:avLst/>
            </a:prstGeom>
            <a:gradFill>
              <a:gsLst>
                <a:gs pos="14000">
                  <a:schemeClr val="accent2"/>
                </a:gs>
                <a:gs pos="92000">
                  <a:schemeClr val="accent2"/>
                </a:gs>
                <a:gs pos="35000">
                  <a:srgbClr val="14699C">
                    <a:lumMod val="0"/>
                    <a:lumOff val="100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grpSp>
      <p:grpSp>
        <p:nvGrpSpPr>
          <p:cNvPr id="10" name="Group 9"/>
          <p:cNvGrpSpPr/>
          <p:nvPr/>
        </p:nvGrpSpPr>
        <p:grpSpPr>
          <a:xfrm>
            <a:off x="4459381" y="3805980"/>
            <a:ext cx="2662518" cy="665629"/>
            <a:chOff x="3200400" y="3657600"/>
            <a:chExt cx="2743200" cy="685800"/>
          </a:xfrm>
          <a:effectLst>
            <a:outerShdw blurRad="50800" dist="38100" dir="8100000" algn="tr" rotWithShape="0">
              <a:prstClr val="black">
                <a:alpha val="40000"/>
              </a:prstClr>
            </a:outerShdw>
          </a:effectLst>
        </p:grpSpPr>
        <p:sp>
          <p:nvSpPr>
            <p:cNvPr id="11" name="Oval 10"/>
            <p:cNvSpPr/>
            <p:nvPr/>
          </p:nvSpPr>
          <p:spPr>
            <a:xfrm>
              <a:off x="3200400" y="3657600"/>
              <a:ext cx="2743200" cy="685800"/>
            </a:xfrm>
            <a:prstGeom prst="ellipse">
              <a:avLst/>
            </a:prstGeom>
            <a:gradFill>
              <a:gsLst>
                <a:gs pos="14000">
                  <a:schemeClr val="accent2">
                    <a:lumMod val="50000"/>
                  </a:schemeClr>
                </a:gs>
                <a:gs pos="92000">
                  <a:schemeClr val="accent2">
                    <a:lumMod val="50000"/>
                  </a:schemeClr>
                </a:gs>
                <a:gs pos="35000">
                  <a:srgbClr val="14699C">
                    <a:lumMod val="11000"/>
                    <a:lumOff val="89000"/>
                  </a:srgbClr>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sp>
          <p:nvSpPr>
            <p:cNvPr id="12" name="Oval 11"/>
            <p:cNvSpPr/>
            <p:nvPr/>
          </p:nvSpPr>
          <p:spPr>
            <a:xfrm>
              <a:off x="3543300" y="3743325"/>
              <a:ext cx="2057400" cy="514350"/>
            </a:xfrm>
            <a:prstGeom prst="ellipse">
              <a:avLst/>
            </a:prstGeom>
            <a:gradFill>
              <a:gsLst>
                <a:gs pos="14000">
                  <a:schemeClr val="accent2">
                    <a:lumMod val="75000"/>
                  </a:schemeClr>
                </a:gs>
                <a:gs pos="92000">
                  <a:schemeClr val="accent2">
                    <a:lumMod val="75000"/>
                  </a:schemeClr>
                </a:gs>
                <a:gs pos="35000">
                  <a:srgbClr val="14699C">
                    <a:lumMod val="8000"/>
                    <a:lumOff val="92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sp>
          <p:nvSpPr>
            <p:cNvPr id="13" name="Oval 12"/>
            <p:cNvSpPr/>
            <p:nvPr/>
          </p:nvSpPr>
          <p:spPr>
            <a:xfrm>
              <a:off x="3810000" y="3810000"/>
              <a:ext cx="1524000" cy="381000"/>
            </a:xfrm>
            <a:prstGeom prst="ellipse">
              <a:avLst/>
            </a:prstGeom>
            <a:gradFill>
              <a:gsLst>
                <a:gs pos="14000">
                  <a:schemeClr val="accent2"/>
                </a:gs>
                <a:gs pos="92000">
                  <a:schemeClr val="accent2"/>
                </a:gs>
                <a:gs pos="35000">
                  <a:srgbClr val="14699C">
                    <a:lumMod val="0"/>
                    <a:lumOff val="100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grpSp>
      <p:grpSp>
        <p:nvGrpSpPr>
          <p:cNvPr id="14" name="Group 13"/>
          <p:cNvGrpSpPr/>
          <p:nvPr/>
        </p:nvGrpSpPr>
        <p:grpSpPr>
          <a:xfrm>
            <a:off x="4237505" y="2545579"/>
            <a:ext cx="3106271" cy="887506"/>
            <a:chOff x="2971800" y="2209800"/>
            <a:chExt cx="3200400" cy="914400"/>
          </a:xfrm>
          <a:effectLst>
            <a:outerShdw blurRad="50800" dist="38100" dir="8100000" algn="tr" rotWithShape="0">
              <a:prstClr val="black">
                <a:alpha val="40000"/>
              </a:prstClr>
            </a:outerShdw>
          </a:effectLst>
        </p:grpSpPr>
        <p:sp>
          <p:nvSpPr>
            <p:cNvPr id="15" name="Oval 14"/>
            <p:cNvSpPr/>
            <p:nvPr/>
          </p:nvSpPr>
          <p:spPr>
            <a:xfrm>
              <a:off x="2971800" y="2209800"/>
              <a:ext cx="3200400" cy="914400"/>
            </a:xfrm>
            <a:prstGeom prst="ellipse">
              <a:avLst/>
            </a:prstGeom>
            <a:gradFill>
              <a:gsLst>
                <a:gs pos="14000">
                  <a:schemeClr val="accent2">
                    <a:lumMod val="25000"/>
                  </a:schemeClr>
                </a:gs>
                <a:gs pos="92000">
                  <a:schemeClr val="accent2">
                    <a:lumMod val="25000"/>
                  </a:schemeClr>
                </a:gs>
                <a:gs pos="35000">
                  <a:schemeClr val="accent2"/>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sp>
          <p:nvSpPr>
            <p:cNvPr id="16" name="Oval 15"/>
            <p:cNvSpPr/>
            <p:nvPr/>
          </p:nvSpPr>
          <p:spPr>
            <a:xfrm>
              <a:off x="3200400" y="2324100"/>
              <a:ext cx="2743200" cy="685800"/>
            </a:xfrm>
            <a:prstGeom prst="ellipse">
              <a:avLst/>
            </a:prstGeom>
            <a:gradFill>
              <a:gsLst>
                <a:gs pos="14000">
                  <a:schemeClr val="accent2">
                    <a:lumMod val="50000"/>
                  </a:schemeClr>
                </a:gs>
                <a:gs pos="92000">
                  <a:schemeClr val="accent2">
                    <a:lumMod val="50000"/>
                  </a:schemeClr>
                </a:gs>
                <a:gs pos="35000">
                  <a:srgbClr val="14699C">
                    <a:lumMod val="11000"/>
                    <a:lumOff val="89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sp>
          <p:nvSpPr>
            <p:cNvPr id="17" name="Oval 16"/>
            <p:cNvSpPr/>
            <p:nvPr/>
          </p:nvSpPr>
          <p:spPr>
            <a:xfrm>
              <a:off x="3543300" y="2409825"/>
              <a:ext cx="2057400" cy="514350"/>
            </a:xfrm>
            <a:prstGeom prst="ellipse">
              <a:avLst/>
            </a:prstGeom>
            <a:gradFill>
              <a:gsLst>
                <a:gs pos="14000">
                  <a:schemeClr val="accent2">
                    <a:lumMod val="75000"/>
                  </a:schemeClr>
                </a:gs>
                <a:gs pos="92000">
                  <a:schemeClr val="accent2">
                    <a:lumMod val="75000"/>
                  </a:schemeClr>
                </a:gs>
                <a:gs pos="35000">
                  <a:srgbClr val="14699C">
                    <a:lumMod val="8000"/>
                    <a:lumOff val="92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sp>
          <p:nvSpPr>
            <p:cNvPr id="18" name="Oval 17"/>
            <p:cNvSpPr/>
            <p:nvPr/>
          </p:nvSpPr>
          <p:spPr>
            <a:xfrm>
              <a:off x="3810000" y="2476500"/>
              <a:ext cx="1524000" cy="381000"/>
            </a:xfrm>
            <a:prstGeom prst="ellipse">
              <a:avLst/>
            </a:prstGeom>
            <a:gradFill>
              <a:gsLst>
                <a:gs pos="14000">
                  <a:schemeClr val="accent2"/>
                </a:gs>
                <a:gs pos="92000">
                  <a:schemeClr val="accent2"/>
                </a:gs>
                <a:gs pos="35000">
                  <a:srgbClr val="14699C">
                    <a:lumMod val="0"/>
                    <a:lumOff val="100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grpSp>
      <p:grpSp>
        <p:nvGrpSpPr>
          <p:cNvPr id="23" name="Group 22"/>
          <p:cNvGrpSpPr/>
          <p:nvPr/>
        </p:nvGrpSpPr>
        <p:grpSpPr>
          <a:xfrm>
            <a:off x="4459381" y="3805980"/>
            <a:ext cx="2662518" cy="665629"/>
            <a:chOff x="3200400" y="3657600"/>
            <a:chExt cx="2743200" cy="685800"/>
          </a:xfrm>
          <a:effectLst>
            <a:outerShdw blurRad="50800" dist="38100" dir="8100000" algn="tr" rotWithShape="0">
              <a:prstClr val="black">
                <a:alpha val="40000"/>
              </a:prstClr>
            </a:outerShdw>
          </a:effectLst>
        </p:grpSpPr>
        <p:sp>
          <p:nvSpPr>
            <p:cNvPr id="24" name="Oval 23"/>
            <p:cNvSpPr/>
            <p:nvPr/>
          </p:nvSpPr>
          <p:spPr>
            <a:xfrm>
              <a:off x="3200400" y="3657600"/>
              <a:ext cx="2743200" cy="685800"/>
            </a:xfrm>
            <a:prstGeom prst="ellipse">
              <a:avLst/>
            </a:prstGeom>
            <a:gradFill>
              <a:gsLst>
                <a:gs pos="14000">
                  <a:schemeClr val="accent2">
                    <a:lumMod val="50000"/>
                  </a:schemeClr>
                </a:gs>
                <a:gs pos="92000">
                  <a:schemeClr val="accent2">
                    <a:lumMod val="50000"/>
                  </a:schemeClr>
                </a:gs>
                <a:gs pos="35000">
                  <a:srgbClr val="14699C">
                    <a:lumMod val="11000"/>
                    <a:lumOff val="89000"/>
                  </a:srgbClr>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sp>
          <p:nvSpPr>
            <p:cNvPr id="25" name="Oval 24"/>
            <p:cNvSpPr/>
            <p:nvPr/>
          </p:nvSpPr>
          <p:spPr>
            <a:xfrm>
              <a:off x="3543300" y="3743325"/>
              <a:ext cx="2057400" cy="514350"/>
            </a:xfrm>
            <a:prstGeom prst="ellipse">
              <a:avLst/>
            </a:prstGeom>
            <a:gradFill>
              <a:gsLst>
                <a:gs pos="14000">
                  <a:schemeClr val="accent2">
                    <a:lumMod val="75000"/>
                  </a:schemeClr>
                </a:gs>
                <a:gs pos="92000">
                  <a:schemeClr val="accent2">
                    <a:lumMod val="75000"/>
                  </a:schemeClr>
                </a:gs>
                <a:gs pos="35000">
                  <a:srgbClr val="14699C">
                    <a:lumMod val="8000"/>
                    <a:lumOff val="92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sp>
          <p:nvSpPr>
            <p:cNvPr id="26" name="Oval 25"/>
            <p:cNvSpPr/>
            <p:nvPr/>
          </p:nvSpPr>
          <p:spPr>
            <a:xfrm>
              <a:off x="3810000" y="3810000"/>
              <a:ext cx="1524000" cy="381000"/>
            </a:xfrm>
            <a:prstGeom prst="ellipse">
              <a:avLst/>
            </a:prstGeom>
            <a:gradFill>
              <a:gsLst>
                <a:gs pos="14000">
                  <a:schemeClr val="accent2"/>
                </a:gs>
                <a:gs pos="92000">
                  <a:schemeClr val="accent2"/>
                </a:gs>
                <a:gs pos="35000">
                  <a:srgbClr val="14699C">
                    <a:lumMod val="0"/>
                    <a:lumOff val="100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grpSp>
      <p:grpSp>
        <p:nvGrpSpPr>
          <p:cNvPr id="27" name="Group 26"/>
          <p:cNvGrpSpPr/>
          <p:nvPr/>
        </p:nvGrpSpPr>
        <p:grpSpPr>
          <a:xfrm>
            <a:off x="4237505" y="2545579"/>
            <a:ext cx="3106271" cy="887506"/>
            <a:chOff x="2971800" y="2209800"/>
            <a:chExt cx="3200400" cy="914400"/>
          </a:xfrm>
          <a:effectLst>
            <a:outerShdw blurRad="50800" dist="38100" dir="8100000" algn="tr" rotWithShape="0">
              <a:prstClr val="black">
                <a:alpha val="40000"/>
              </a:prstClr>
            </a:outerShdw>
          </a:effectLst>
        </p:grpSpPr>
        <p:sp>
          <p:nvSpPr>
            <p:cNvPr id="28" name="Oval 27"/>
            <p:cNvSpPr/>
            <p:nvPr/>
          </p:nvSpPr>
          <p:spPr>
            <a:xfrm>
              <a:off x="2971800" y="2209800"/>
              <a:ext cx="3200400" cy="914400"/>
            </a:xfrm>
            <a:prstGeom prst="ellipse">
              <a:avLst/>
            </a:prstGeom>
            <a:gradFill>
              <a:gsLst>
                <a:gs pos="14000">
                  <a:schemeClr val="accent2">
                    <a:lumMod val="25000"/>
                  </a:schemeClr>
                </a:gs>
                <a:gs pos="92000">
                  <a:schemeClr val="accent2">
                    <a:lumMod val="25000"/>
                  </a:schemeClr>
                </a:gs>
                <a:gs pos="35000">
                  <a:schemeClr val="accent2"/>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sp>
          <p:nvSpPr>
            <p:cNvPr id="29" name="Oval 28"/>
            <p:cNvSpPr/>
            <p:nvPr/>
          </p:nvSpPr>
          <p:spPr>
            <a:xfrm>
              <a:off x="3200400" y="2324100"/>
              <a:ext cx="2743200" cy="685800"/>
            </a:xfrm>
            <a:prstGeom prst="ellipse">
              <a:avLst/>
            </a:prstGeom>
            <a:gradFill>
              <a:gsLst>
                <a:gs pos="14000">
                  <a:schemeClr val="accent2">
                    <a:lumMod val="50000"/>
                  </a:schemeClr>
                </a:gs>
                <a:gs pos="92000">
                  <a:schemeClr val="accent2">
                    <a:lumMod val="50000"/>
                  </a:schemeClr>
                </a:gs>
                <a:gs pos="35000">
                  <a:srgbClr val="14699C">
                    <a:lumMod val="11000"/>
                    <a:lumOff val="89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sp>
          <p:nvSpPr>
            <p:cNvPr id="30" name="Oval 29"/>
            <p:cNvSpPr/>
            <p:nvPr/>
          </p:nvSpPr>
          <p:spPr>
            <a:xfrm>
              <a:off x="3543300" y="2409825"/>
              <a:ext cx="2057400" cy="514350"/>
            </a:xfrm>
            <a:prstGeom prst="ellipse">
              <a:avLst/>
            </a:prstGeom>
            <a:gradFill>
              <a:gsLst>
                <a:gs pos="14000">
                  <a:schemeClr val="accent2">
                    <a:lumMod val="75000"/>
                  </a:schemeClr>
                </a:gs>
                <a:gs pos="92000">
                  <a:schemeClr val="accent2">
                    <a:lumMod val="75000"/>
                  </a:schemeClr>
                </a:gs>
                <a:gs pos="35000">
                  <a:srgbClr val="14699C">
                    <a:lumMod val="8000"/>
                    <a:lumOff val="92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sp>
          <p:nvSpPr>
            <p:cNvPr id="31" name="Oval 30"/>
            <p:cNvSpPr/>
            <p:nvPr/>
          </p:nvSpPr>
          <p:spPr>
            <a:xfrm>
              <a:off x="3810000" y="2476500"/>
              <a:ext cx="1524000" cy="381000"/>
            </a:xfrm>
            <a:prstGeom prst="ellipse">
              <a:avLst/>
            </a:prstGeom>
            <a:gradFill>
              <a:gsLst>
                <a:gs pos="14000">
                  <a:schemeClr val="accent2"/>
                </a:gs>
                <a:gs pos="91000">
                  <a:schemeClr val="accent2"/>
                </a:gs>
                <a:gs pos="35000">
                  <a:srgbClr val="14699C">
                    <a:lumMod val="0"/>
                    <a:lumOff val="100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grpSp>
      <p:grpSp>
        <p:nvGrpSpPr>
          <p:cNvPr id="32" name="Group 31"/>
          <p:cNvGrpSpPr/>
          <p:nvPr/>
        </p:nvGrpSpPr>
        <p:grpSpPr>
          <a:xfrm>
            <a:off x="3849221" y="995545"/>
            <a:ext cx="3882838" cy="1109382"/>
            <a:chOff x="2590800" y="762000"/>
            <a:chExt cx="4000500" cy="1143000"/>
          </a:xfrm>
          <a:effectLst>
            <a:outerShdw blurRad="50800" dist="38100" dir="8100000" algn="tr" rotWithShape="0">
              <a:prstClr val="black">
                <a:alpha val="40000"/>
              </a:prstClr>
            </a:outerShdw>
          </a:effectLst>
        </p:grpSpPr>
        <p:sp>
          <p:nvSpPr>
            <p:cNvPr id="33" name="Oval 32"/>
            <p:cNvSpPr/>
            <p:nvPr/>
          </p:nvSpPr>
          <p:spPr>
            <a:xfrm>
              <a:off x="2590800" y="762000"/>
              <a:ext cx="4000500" cy="1143000"/>
            </a:xfrm>
            <a:prstGeom prst="ellipse">
              <a:avLst/>
            </a:prstGeom>
            <a:gradFill>
              <a:gsLst>
                <a:gs pos="15000">
                  <a:schemeClr val="accent2">
                    <a:lumMod val="25000"/>
                  </a:schemeClr>
                </a:gs>
                <a:gs pos="100000">
                  <a:schemeClr val="accent2">
                    <a:lumMod val="25000"/>
                  </a:schemeClr>
                </a:gs>
                <a:gs pos="36000">
                  <a:schemeClr val="accent2"/>
                </a:gs>
                <a:gs pos="50000">
                  <a:schemeClr val="accent2">
                    <a:lumMod val="75000"/>
                  </a:schemeClr>
                </a:gs>
                <a:gs pos="32000">
                  <a:schemeClr val="accent2">
                    <a:lumMod val="75000"/>
                  </a:schemeClr>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sp>
          <p:nvSpPr>
            <p:cNvPr id="34" name="Oval 33"/>
            <p:cNvSpPr/>
            <p:nvPr/>
          </p:nvSpPr>
          <p:spPr>
            <a:xfrm>
              <a:off x="2990850" y="876300"/>
              <a:ext cx="3200400" cy="914400"/>
            </a:xfrm>
            <a:prstGeom prst="ellipse">
              <a:avLst/>
            </a:prstGeom>
            <a:gradFill>
              <a:gsLst>
                <a:gs pos="16000">
                  <a:schemeClr val="accent2">
                    <a:lumMod val="25000"/>
                  </a:schemeClr>
                </a:gs>
                <a:gs pos="92000">
                  <a:schemeClr val="accent2">
                    <a:lumMod val="25000"/>
                  </a:schemeClr>
                </a:gs>
                <a:gs pos="37000">
                  <a:schemeClr val="accent2"/>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sp>
          <p:nvSpPr>
            <p:cNvPr id="35" name="Oval 34"/>
            <p:cNvSpPr/>
            <p:nvPr/>
          </p:nvSpPr>
          <p:spPr>
            <a:xfrm>
              <a:off x="3219450" y="990600"/>
              <a:ext cx="2743200" cy="685800"/>
            </a:xfrm>
            <a:prstGeom prst="ellipse">
              <a:avLst/>
            </a:prstGeom>
            <a:gradFill>
              <a:gsLst>
                <a:gs pos="14000">
                  <a:schemeClr val="accent2">
                    <a:lumMod val="50000"/>
                  </a:schemeClr>
                </a:gs>
                <a:gs pos="92000">
                  <a:schemeClr val="accent2">
                    <a:lumMod val="50000"/>
                  </a:schemeClr>
                </a:gs>
                <a:gs pos="35000">
                  <a:srgbClr val="14699C">
                    <a:lumMod val="11000"/>
                    <a:lumOff val="89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sp>
          <p:nvSpPr>
            <p:cNvPr id="36" name="Oval 35"/>
            <p:cNvSpPr/>
            <p:nvPr/>
          </p:nvSpPr>
          <p:spPr>
            <a:xfrm>
              <a:off x="3562350" y="1076325"/>
              <a:ext cx="2057400" cy="514350"/>
            </a:xfrm>
            <a:prstGeom prst="ellipse">
              <a:avLst/>
            </a:prstGeom>
            <a:gradFill>
              <a:gsLst>
                <a:gs pos="14000">
                  <a:schemeClr val="accent2">
                    <a:lumMod val="75000"/>
                  </a:schemeClr>
                </a:gs>
                <a:gs pos="92000">
                  <a:schemeClr val="accent2">
                    <a:lumMod val="75000"/>
                  </a:schemeClr>
                </a:gs>
                <a:gs pos="35000">
                  <a:srgbClr val="14699C">
                    <a:lumMod val="11000"/>
                    <a:lumOff val="89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sp>
          <p:nvSpPr>
            <p:cNvPr id="37" name="Oval 36"/>
            <p:cNvSpPr/>
            <p:nvPr/>
          </p:nvSpPr>
          <p:spPr>
            <a:xfrm>
              <a:off x="3829050" y="1143000"/>
              <a:ext cx="1524000" cy="381000"/>
            </a:xfrm>
            <a:prstGeom prst="ellipse">
              <a:avLst/>
            </a:prstGeom>
            <a:gradFill>
              <a:gsLst>
                <a:gs pos="14000">
                  <a:schemeClr val="accent2"/>
                </a:gs>
                <a:gs pos="92000">
                  <a:schemeClr val="accent2"/>
                </a:gs>
                <a:gs pos="35000">
                  <a:srgbClr val="14699C">
                    <a:lumMod val="2000"/>
                    <a:lumOff val="98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grpSp>
      <p:sp>
        <p:nvSpPr>
          <p:cNvPr id="38" name="TextBox 37"/>
          <p:cNvSpPr txBox="1"/>
          <p:nvPr/>
        </p:nvSpPr>
        <p:spPr bwMode="auto">
          <a:xfrm>
            <a:off x="4883556" y="1365340"/>
            <a:ext cx="1826497" cy="400097"/>
          </a:xfrm>
          <a:prstGeom prst="rect">
            <a:avLst/>
          </a:prstGeom>
          <a:noFill/>
          <a:ln w="9525">
            <a:noFill/>
            <a:miter lim="800000"/>
            <a:headEnd/>
            <a:tailEnd/>
          </a:ln>
          <a:effectLst/>
        </p:spPr>
        <p:txBody>
          <a:bodyPr wrap="square" lIns="91418" tIns="45709" rIns="91418" bIns="45709" rtlCol="0">
            <a:spAutoFit/>
          </a:bodyPr>
          <a:lstStyle/>
          <a:p>
            <a:pPr algn="ctr"/>
            <a:r>
              <a:rPr lang="en-US" sz="2000" b="1" dirty="0">
                <a:solidFill>
                  <a:schemeClr val="tx1">
                    <a:lumMod val="50000"/>
                  </a:schemeClr>
                </a:solidFill>
                <a:latin typeface="Arial" pitchFamily="34" charset="0"/>
                <a:cs typeface="Arial" pitchFamily="34" charset="0"/>
              </a:rPr>
              <a:t>Unitive</a:t>
            </a:r>
          </a:p>
        </p:txBody>
      </p:sp>
      <p:sp>
        <p:nvSpPr>
          <p:cNvPr id="39" name="TextBox 38"/>
          <p:cNvSpPr txBox="1"/>
          <p:nvPr/>
        </p:nvSpPr>
        <p:spPr bwMode="auto">
          <a:xfrm>
            <a:off x="4871230" y="2781883"/>
            <a:ext cx="1826497" cy="400097"/>
          </a:xfrm>
          <a:prstGeom prst="rect">
            <a:avLst/>
          </a:prstGeom>
          <a:noFill/>
          <a:ln w="9525">
            <a:noFill/>
            <a:miter lim="800000"/>
            <a:headEnd/>
            <a:tailEnd/>
          </a:ln>
          <a:effectLst/>
        </p:spPr>
        <p:txBody>
          <a:bodyPr wrap="square" lIns="91418" tIns="45709" rIns="91418" bIns="45709" rtlCol="0">
            <a:spAutoFit/>
          </a:bodyPr>
          <a:lstStyle/>
          <a:p>
            <a:pPr algn="ctr"/>
            <a:r>
              <a:rPr lang="en-US" sz="2000" b="1" dirty="0">
                <a:solidFill>
                  <a:schemeClr val="tx1">
                    <a:lumMod val="50000"/>
                  </a:schemeClr>
                </a:solidFill>
                <a:latin typeface="Arial" pitchFamily="34" charset="0"/>
                <a:cs typeface="Arial" pitchFamily="34" charset="0"/>
              </a:rPr>
              <a:t>Integral</a:t>
            </a:r>
          </a:p>
        </p:txBody>
      </p:sp>
      <p:sp>
        <p:nvSpPr>
          <p:cNvPr id="40" name="TextBox 39"/>
          <p:cNvSpPr txBox="1"/>
          <p:nvPr/>
        </p:nvSpPr>
        <p:spPr bwMode="auto">
          <a:xfrm>
            <a:off x="4877391" y="3953899"/>
            <a:ext cx="1826497" cy="400097"/>
          </a:xfrm>
          <a:prstGeom prst="rect">
            <a:avLst/>
          </a:prstGeom>
          <a:noFill/>
          <a:ln w="9525">
            <a:noFill/>
            <a:miter lim="800000"/>
            <a:headEnd/>
            <a:tailEnd/>
          </a:ln>
          <a:effectLst>
            <a:outerShdw blurRad="152400" dist="76200" dir="8100000" sx="102000" sy="102000" algn="tr" rotWithShape="0">
              <a:prstClr val="black">
                <a:alpha val="40000"/>
              </a:prstClr>
            </a:outerShdw>
          </a:effectLst>
        </p:spPr>
        <p:txBody>
          <a:bodyPr wrap="square" lIns="91418" tIns="45709" rIns="91418" bIns="45709" rtlCol="0">
            <a:spAutoFit/>
          </a:bodyPr>
          <a:lstStyle/>
          <a:p>
            <a:pPr algn="ctr"/>
            <a:r>
              <a:rPr lang="en-US" sz="2000" b="1" dirty="0">
                <a:solidFill>
                  <a:schemeClr val="tx1">
                    <a:lumMod val="50000"/>
                  </a:schemeClr>
                </a:solidFill>
                <a:latin typeface="Arial" pitchFamily="34" charset="0"/>
                <a:cs typeface="Arial" pitchFamily="34" charset="0"/>
              </a:rPr>
              <a:t>Creative</a:t>
            </a:r>
          </a:p>
        </p:txBody>
      </p:sp>
      <p:grpSp>
        <p:nvGrpSpPr>
          <p:cNvPr id="5" name="Group 4"/>
          <p:cNvGrpSpPr/>
          <p:nvPr/>
        </p:nvGrpSpPr>
        <p:grpSpPr>
          <a:xfrm>
            <a:off x="4792198" y="4989323"/>
            <a:ext cx="1996888" cy="499222"/>
            <a:chOff x="-990600" y="5257800"/>
            <a:chExt cx="2057400" cy="514350"/>
          </a:xfrm>
          <a:effectLst>
            <a:outerShdw blurRad="50800" dist="38100" dir="8100000" algn="tr" rotWithShape="0">
              <a:prstClr val="black">
                <a:alpha val="40000"/>
              </a:prstClr>
            </a:outerShdw>
          </a:effectLst>
        </p:grpSpPr>
        <p:sp>
          <p:nvSpPr>
            <p:cNvPr id="21" name="Oval 20"/>
            <p:cNvSpPr/>
            <p:nvPr/>
          </p:nvSpPr>
          <p:spPr>
            <a:xfrm>
              <a:off x="-990600" y="5257800"/>
              <a:ext cx="2057400" cy="514350"/>
            </a:xfrm>
            <a:prstGeom prst="ellipse">
              <a:avLst/>
            </a:prstGeom>
            <a:gradFill>
              <a:gsLst>
                <a:gs pos="14000">
                  <a:schemeClr val="accent2">
                    <a:lumMod val="75000"/>
                  </a:schemeClr>
                </a:gs>
                <a:gs pos="92000">
                  <a:schemeClr val="accent2">
                    <a:lumMod val="75000"/>
                  </a:schemeClr>
                </a:gs>
                <a:gs pos="35000">
                  <a:srgbClr val="14699C">
                    <a:lumMod val="11000"/>
                    <a:lumOff val="89000"/>
                  </a:srgbClr>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sp>
          <p:nvSpPr>
            <p:cNvPr id="22" name="Oval 21"/>
            <p:cNvSpPr/>
            <p:nvPr/>
          </p:nvSpPr>
          <p:spPr>
            <a:xfrm>
              <a:off x="-742950" y="5324475"/>
              <a:ext cx="1524000" cy="381000"/>
            </a:xfrm>
            <a:prstGeom prst="ellipse">
              <a:avLst/>
            </a:prstGeom>
            <a:gradFill>
              <a:gsLst>
                <a:gs pos="14000">
                  <a:schemeClr val="accent2"/>
                </a:gs>
                <a:gs pos="92000">
                  <a:schemeClr val="accent2"/>
                </a:gs>
                <a:gs pos="35000">
                  <a:srgbClr val="14699C">
                    <a:lumMod val="0"/>
                    <a:lumOff val="100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lumMod val="50000"/>
                  </a:schemeClr>
                </a:solidFill>
                <a:latin typeface="Corbel Regular" charset="0"/>
              </a:endParaRPr>
            </a:p>
          </p:txBody>
        </p:sp>
        <p:sp>
          <p:nvSpPr>
            <p:cNvPr id="41" name="TextBox 40"/>
            <p:cNvSpPr txBox="1"/>
            <p:nvPr/>
          </p:nvSpPr>
          <p:spPr bwMode="auto">
            <a:xfrm>
              <a:off x="-915523" y="5324475"/>
              <a:ext cx="1881845" cy="412235"/>
            </a:xfrm>
            <a:prstGeom prst="rect">
              <a:avLst/>
            </a:prstGeom>
            <a:noFill/>
            <a:ln w="9525">
              <a:noFill/>
              <a:miter lim="800000"/>
              <a:headEnd/>
              <a:tailEnd/>
            </a:ln>
            <a:effectLst/>
          </p:spPr>
          <p:txBody>
            <a:bodyPr wrap="square" rtlCol="0">
              <a:spAutoFit/>
            </a:bodyPr>
            <a:lstStyle/>
            <a:p>
              <a:pPr algn="ctr"/>
              <a:r>
                <a:rPr lang="en-US" sz="2000" b="1" dirty="0">
                  <a:solidFill>
                    <a:schemeClr val="tx1">
                      <a:lumMod val="50000"/>
                    </a:schemeClr>
                  </a:solidFill>
                  <a:latin typeface="Arial" pitchFamily="34" charset="0"/>
                  <a:cs typeface="Arial" pitchFamily="34" charset="0"/>
                </a:rPr>
                <a:t>Reactive</a:t>
              </a:r>
            </a:p>
          </p:txBody>
        </p:sp>
      </p:grpSp>
      <p:sp>
        <p:nvSpPr>
          <p:cNvPr id="45" name="Oval 44"/>
          <p:cNvSpPr/>
          <p:nvPr/>
        </p:nvSpPr>
        <p:spPr>
          <a:xfrm>
            <a:off x="5051052" y="5950401"/>
            <a:ext cx="1479176" cy="369794"/>
          </a:xfrm>
          <a:prstGeom prst="ellipse">
            <a:avLst/>
          </a:prstGeom>
          <a:gradFill>
            <a:gsLst>
              <a:gs pos="14000">
                <a:schemeClr val="accent2"/>
              </a:gs>
              <a:gs pos="92000">
                <a:schemeClr val="accent2"/>
              </a:gs>
              <a:gs pos="35000">
                <a:srgbClr val="14699C">
                  <a:lumMod val="0"/>
                  <a:lumOff val="100000"/>
                </a:srgbClr>
              </a:gs>
            </a:gsLst>
            <a:path path="circle">
              <a:fillToRect l="100000" t="100000"/>
            </a:path>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2000" dirty="0">
              <a:solidFill>
                <a:schemeClr val="tx1">
                  <a:lumMod val="50000"/>
                </a:schemeClr>
              </a:solidFill>
              <a:latin typeface="Corbel Regular" charset="0"/>
            </a:endParaRPr>
          </a:p>
        </p:txBody>
      </p:sp>
      <p:sp>
        <p:nvSpPr>
          <p:cNvPr id="42" name="TextBox 41"/>
          <p:cNvSpPr txBox="1"/>
          <p:nvPr/>
        </p:nvSpPr>
        <p:spPr bwMode="auto">
          <a:xfrm>
            <a:off x="4877392" y="5950788"/>
            <a:ext cx="1826497" cy="400097"/>
          </a:xfrm>
          <a:prstGeom prst="rect">
            <a:avLst/>
          </a:prstGeom>
          <a:noFill/>
          <a:ln w="9525">
            <a:noFill/>
            <a:miter lim="800000"/>
            <a:headEnd/>
            <a:tailEnd/>
          </a:ln>
          <a:effectLst>
            <a:outerShdw blurRad="165100" dist="88900" dir="8100000" sx="102000" sy="102000" algn="tr" rotWithShape="0">
              <a:prstClr val="black">
                <a:alpha val="40000"/>
              </a:prstClr>
            </a:outerShdw>
          </a:effectLst>
        </p:spPr>
        <p:txBody>
          <a:bodyPr wrap="square" lIns="91418" tIns="45709" rIns="91418" bIns="45709" rtlCol="0">
            <a:spAutoFit/>
          </a:bodyPr>
          <a:lstStyle/>
          <a:p>
            <a:pPr algn="ctr"/>
            <a:r>
              <a:rPr lang="en-US" sz="2000" b="1" dirty="0">
                <a:solidFill>
                  <a:srgbClr val="333333"/>
                </a:solidFill>
                <a:latin typeface="Arial" pitchFamily="34" charset="0"/>
                <a:cs typeface="Arial" pitchFamily="34" charset="0"/>
              </a:rPr>
              <a:t>Egocentric</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007" t="16667" r="5912" b="13260"/>
          <a:stretch/>
        </p:blipFill>
        <p:spPr>
          <a:xfrm>
            <a:off x="4195485" y="2958353"/>
            <a:ext cx="3147303" cy="3081322"/>
          </a:xfrm>
          <a:prstGeom prst="rect">
            <a:avLst/>
          </a:prstGeom>
        </p:spPr>
      </p:pic>
      <p:cxnSp>
        <p:nvCxnSpPr>
          <p:cNvPr id="47" name="Straight Connector 46"/>
          <p:cNvCxnSpPr/>
          <p:nvPr/>
        </p:nvCxnSpPr>
        <p:spPr>
          <a:xfrm flipH="1">
            <a:off x="4049670" y="4504765"/>
            <a:ext cx="3481946" cy="0"/>
          </a:xfrm>
          <a:prstGeom prst="line">
            <a:avLst/>
          </a:prstGeom>
          <a:ln w="38100">
            <a:solidFill>
              <a:schemeClr val="accent1"/>
            </a:solidFill>
          </a:ln>
        </p:spPr>
        <p:style>
          <a:lnRef idx="1">
            <a:schemeClr val="accent2"/>
          </a:lnRef>
          <a:fillRef idx="0">
            <a:schemeClr val="accent2"/>
          </a:fillRef>
          <a:effectRef idx="0">
            <a:schemeClr val="accent2"/>
          </a:effectRef>
          <a:fontRef idx="minor">
            <a:schemeClr val="tx1"/>
          </a:fontRef>
        </p:style>
      </p:cxnSp>
      <p:sp>
        <p:nvSpPr>
          <p:cNvPr id="19" name="Left Brace 18"/>
          <p:cNvSpPr/>
          <p:nvPr/>
        </p:nvSpPr>
        <p:spPr>
          <a:xfrm>
            <a:off x="2985379" y="4334093"/>
            <a:ext cx="360323" cy="1581572"/>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dirty="0">
              <a:solidFill>
                <a:schemeClr val="tx1">
                  <a:lumMod val="50000"/>
                </a:schemeClr>
              </a:solidFill>
              <a:latin typeface="Corbel Regular" charset="0"/>
            </a:endParaRPr>
          </a:p>
        </p:txBody>
      </p:sp>
      <p:sp>
        <p:nvSpPr>
          <p:cNvPr id="43" name="TextBox 42"/>
          <p:cNvSpPr txBox="1"/>
          <p:nvPr/>
        </p:nvSpPr>
        <p:spPr>
          <a:xfrm>
            <a:off x="941295" y="4947914"/>
            <a:ext cx="1930033" cy="353931"/>
          </a:xfrm>
          <a:prstGeom prst="rect">
            <a:avLst/>
          </a:prstGeom>
          <a:noFill/>
        </p:spPr>
        <p:txBody>
          <a:bodyPr wrap="square" lIns="91418" tIns="45709" rIns="91418" bIns="45709" rtlCol="0">
            <a:spAutoFit/>
          </a:bodyPr>
          <a:lstStyle/>
          <a:p>
            <a:pPr algn="r"/>
            <a:r>
              <a:rPr lang="en-US" sz="1700" b="1" dirty="0">
                <a:solidFill>
                  <a:schemeClr val="tx1">
                    <a:lumMod val="50000"/>
                  </a:schemeClr>
                </a:solidFill>
                <a:latin typeface="Corbel" panose="020B0503020204020204" pitchFamily="34" charset="0"/>
              </a:rPr>
              <a:t>Socialized Mind</a:t>
            </a:r>
          </a:p>
        </p:txBody>
      </p:sp>
      <p:sp>
        <p:nvSpPr>
          <p:cNvPr id="48" name="Left Brace 47"/>
          <p:cNvSpPr/>
          <p:nvPr/>
        </p:nvSpPr>
        <p:spPr>
          <a:xfrm>
            <a:off x="3472091" y="3563473"/>
            <a:ext cx="360323" cy="1218527"/>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dirty="0">
              <a:solidFill>
                <a:schemeClr val="tx1">
                  <a:lumMod val="50000"/>
                </a:schemeClr>
              </a:solidFill>
              <a:latin typeface="Corbel Regular" charset="0"/>
            </a:endParaRPr>
          </a:p>
        </p:txBody>
      </p:sp>
      <p:sp>
        <p:nvSpPr>
          <p:cNvPr id="49" name="TextBox 48"/>
          <p:cNvSpPr txBox="1"/>
          <p:nvPr/>
        </p:nvSpPr>
        <p:spPr>
          <a:xfrm>
            <a:off x="914400" y="3995776"/>
            <a:ext cx="2400680" cy="353921"/>
          </a:xfrm>
          <a:prstGeom prst="rect">
            <a:avLst/>
          </a:prstGeom>
          <a:noFill/>
        </p:spPr>
        <p:txBody>
          <a:bodyPr wrap="square" lIns="91418" tIns="45709" rIns="91418" bIns="45709" rtlCol="0">
            <a:spAutoFit/>
          </a:bodyPr>
          <a:lstStyle/>
          <a:p>
            <a:pPr algn="r"/>
            <a:r>
              <a:rPr lang="en-US" sz="1700" b="1" dirty="0">
                <a:solidFill>
                  <a:schemeClr val="tx1">
                    <a:lumMod val="50000"/>
                  </a:schemeClr>
                </a:solidFill>
                <a:latin typeface="Corbel" panose="020B0503020204020204" pitchFamily="34" charset="0"/>
              </a:rPr>
              <a:t>Self-Authoring Mind</a:t>
            </a:r>
          </a:p>
        </p:txBody>
      </p:sp>
      <p:sp>
        <p:nvSpPr>
          <p:cNvPr id="50" name="Left Brace 49"/>
          <p:cNvSpPr/>
          <p:nvPr/>
        </p:nvSpPr>
        <p:spPr>
          <a:xfrm>
            <a:off x="2985379" y="2311768"/>
            <a:ext cx="360323" cy="1218527"/>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dirty="0">
              <a:solidFill>
                <a:schemeClr val="tx1">
                  <a:lumMod val="50000"/>
                </a:schemeClr>
              </a:solidFill>
              <a:latin typeface="Corbel Regular" charset="0"/>
            </a:endParaRPr>
          </a:p>
        </p:txBody>
      </p:sp>
      <p:sp>
        <p:nvSpPr>
          <p:cNvPr id="51" name="TextBox 50"/>
          <p:cNvSpPr txBox="1"/>
          <p:nvPr/>
        </p:nvSpPr>
        <p:spPr>
          <a:xfrm>
            <a:off x="118408" y="2744066"/>
            <a:ext cx="2795685" cy="353931"/>
          </a:xfrm>
          <a:prstGeom prst="rect">
            <a:avLst/>
          </a:prstGeom>
          <a:noFill/>
        </p:spPr>
        <p:txBody>
          <a:bodyPr wrap="square" lIns="91418" tIns="45709" rIns="91418" bIns="45709" rtlCol="0">
            <a:spAutoFit/>
          </a:bodyPr>
          <a:lstStyle/>
          <a:p>
            <a:pPr algn="r"/>
            <a:r>
              <a:rPr lang="en-US" sz="1700" b="1" dirty="0">
                <a:solidFill>
                  <a:schemeClr val="tx1">
                    <a:lumMod val="50000"/>
                  </a:schemeClr>
                </a:solidFill>
                <a:latin typeface="Corbel" panose="020B0503020204020204" pitchFamily="34" charset="0"/>
              </a:rPr>
              <a:t>Self-Transforming Mind</a:t>
            </a:r>
          </a:p>
        </p:txBody>
      </p:sp>
    </p:spTree>
    <p:extLst>
      <p:ext uri="{BB962C8B-B14F-4D97-AF65-F5344CB8AC3E}">
        <p14:creationId xmlns:p14="http://schemas.microsoft.com/office/powerpoint/2010/main" val="130845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p:txBody>
          <a:bodyPr/>
          <a:lstStyle/>
          <a:p>
            <a:r>
              <a:rPr lang="en-US" dirty="0"/>
              <a:t>THE LEADERSHIP CIRCLE PROFILE CERTIFICATION</a:t>
            </a:r>
          </a:p>
        </p:txBody>
      </p:sp>
      <p:sp>
        <p:nvSpPr>
          <p:cNvPr id="7" name="Text Placeholder 6"/>
          <p:cNvSpPr>
            <a:spLocks noGrp="1"/>
          </p:cNvSpPr>
          <p:nvPr>
            <p:ph type="body" sz="quarter" idx="10"/>
          </p:nvPr>
        </p:nvSpPr>
        <p:spPr/>
        <p:txBody>
          <a:bodyPr/>
          <a:lstStyle/>
          <a:p>
            <a:r>
              <a:rPr lang="en-US" dirty="0"/>
              <a:t>Certification Workshop</a:t>
            </a:r>
          </a:p>
        </p:txBody>
      </p:sp>
      <p:sp>
        <p:nvSpPr>
          <p:cNvPr id="6" name="Title 5"/>
          <p:cNvSpPr>
            <a:spLocks noGrp="1"/>
          </p:cNvSpPr>
          <p:nvPr>
            <p:ph type="title"/>
          </p:nvPr>
        </p:nvSpPr>
        <p:spPr/>
        <p:txBody>
          <a:bodyPr/>
          <a:lstStyle/>
          <a:p>
            <a:r>
              <a:rPr lang="en-AU" dirty="0"/>
              <a:t>Correlation</a:t>
            </a:r>
            <a:endParaRPr lang="en-US" dirty="0"/>
          </a:p>
        </p:txBody>
      </p:sp>
      <p:sp>
        <p:nvSpPr>
          <p:cNvPr id="9" name="TextBox 8"/>
          <p:cNvSpPr txBox="1"/>
          <p:nvPr/>
        </p:nvSpPr>
        <p:spPr>
          <a:xfrm>
            <a:off x="294248" y="957467"/>
            <a:ext cx="4327497" cy="420865"/>
          </a:xfrm>
          <a:prstGeom prst="rect">
            <a:avLst/>
          </a:prstGeom>
          <a:noFill/>
        </p:spPr>
        <p:txBody>
          <a:bodyPr wrap="none" lIns="80628" tIns="40313" rIns="80628" bIns="40313" rtlCol="0">
            <a:spAutoFit/>
          </a:bodyPr>
          <a:lstStyle/>
          <a:p>
            <a:r>
              <a:rPr lang="en-AU" sz="2206" dirty="0">
                <a:latin typeface="Corbel Regular" charset="0"/>
              </a:rPr>
              <a:t>Relationship between two variables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088" y="1765423"/>
            <a:ext cx="5163312" cy="351129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1982" y="5173528"/>
            <a:ext cx="2825496" cy="29870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96" y="2872355"/>
            <a:ext cx="298704" cy="110642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1699" y="2067752"/>
            <a:ext cx="4038600" cy="277977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1699" y="1961643"/>
            <a:ext cx="4102608" cy="2734056"/>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1982" y="5492496"/>
            <a:ext cx="3435096" cy="298704"/>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55893" y="2323715"/>
            <a:ext cx="2465832" cy="2203704"/>
          </a:xfrm>
          <a:prstGeom prst="rect">
            <a:avLst/>
          </a:prstGeom>
        </p:spPr>
      </p:pic>
    </p:spTree>
    <p:extLst>
      <p:ext uri="{BB962C8B-B14F-4D97-AF65-F5344CB8AC3E}">
        <p14:creationId xmlns:p14="http://schemas.microsoft.com/office/powerpoint/2010/main" val="380960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p:cNvSpPr>
          <p:nvPr/>
        </p:nvSpPr>
        <p:spPr bwMode="auto">
          <a:xfrm>
            <a:off x="2743200" y="1185862"/>
            <a:ext cx="3276600" cy="304800"/>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pic>
        <p:nvPicPr>
          <p:cNvPr id="26628" name="Picture 3"/>
          <p:cNvPicPr>
            <a:picLocks noChangeArrowheads="1"/>
          </p:cNvPicPr>
          <p:nvPr/>
        </p:nvPicPr>
        <p:blipFill>
          <a:blip r:embed="rId3">
            <a:duotone>
              <a:schemeClr val="accent4">
                <a:shade val="45000"/>
                <a:satMod val="135000"/>
              </a:schemeClr>
              <a:prstClr val="white"/>
            </a:duotone>
          </a:blip>
          <a:srcRect/>
          <a:stretch>
            <a:fillRect/>
          </a:stretch>
        </p:blipFill>
        <p:spPr bwMode="auto">
          <a:xfrm>
            <a:off x="1217624" y="957262"/>
            <a:ext cx="6200775" cy="5003800"/>
          </a:xfrm>
          <a:prstGeom prst="rect">
            <a:avLst/>
          </a:prstGeom>
          <a:noFill/>
          <a:ln w="12700">
            <a:noFill/>
            <a:miter lim="800000"/>
            <a:headEnd/>
            <a:tailEnd/>
          </a:ln>
        </p:spPr>
      </p:pic>
      <p:grpSp>
        <p:nvGrpSpPr>
          <p:cNvPr id="2" name="Group 4"/>
          <p:cNvGrpSpPr>
            <a:grpSpLocks/>
          </p:cNvGrpSpPr>
          <p:nvPr/>
        </p:nvGrpSpPr>
        <p:grpSpPr bwMode="auto">
          <a:xfrm rot="16200000">
            <a:off x="-569912" y="3354387"/>
            <a:ext cx="4025900" cy="304800"/>
            <a:chOff x="0" y="0"/>
            <a:chExt cx="2536" cy="192"/>
          </a:xfrm>
        </p:grpSpPr>
        <p:sp>
          <p:nvSpPr>
            <p:cNvPr id="26675" name="Rectangle 5"/>
            <p:cNvSpPr>
              <a:spLocks/>
            </p:cNvSpPr>
            <p:nvPr/>
          </p:nvSpPr>
          <p:spPr bwMode="auto">
            <a:xfrm>
              <a:off x="0" y="0"/>
              <a:ext cx="2536" cy="192"/>
            </a:xfrm>
            <a:prstGeom prst="rect">
              <a:avLst/>
            </a:prstGeom>
            <a:solidFill>
              <a:srgbClr val="FFFFFF"/>
            </a:solidFill>
            <a:ln w="12700">
              <a:noFill/>
              <a:miter lim="800000"/>
              <a:headEnd/>
              <a:tailEnd/>
            </a:ln>
          </p:spPr>
          <p:txBody>
            <a:bodyPr lIns="0" tIns="0" rIns="0" bIns="0">
              <a:prstTxWarp prst="textNoShape">
                <a:avLst/>
              </a:prstTxWarp>
            </a:bodyPr>
            <a:lstStyle/>
            <a:p>
              <a:endParaRPr lang="en-AU" b="1" dirty="0">
                <a:solidFill>
                  <a:srgbClr val="000000"/>
                </a:solidFill>
                <a:latin typeface="Corbel" panose="020B0503020204020204" pitchFamily="34" charset="0"/>
              </a:endParaRPr>
            </a:p>
          </p:txBody>
        </p:sp>
        <p:sp>
          <p:nvSpPr>
            <p:cNvPr id="26676" name="Rectangle 6"/>
            <p:cNvSpPr>
              <a:spLocks/>
            </p:cNvSpPr>
            <p:nvPr/>
          </p:nvSpPr>
          <p:spPr bwMode="auto">
            <a:xfrm>
              <a:off x="0" y="7"/>
              <a:ext cx="2536" cy="128"/>
            </a:xfrm>
            <a:prstGeom prst="rect">
              <a:avLst/>
            </a:prstGeom>
            <a:noFill/>
            <a:ln w="12700">
              <a:noFill/>
              <a:miter lim="800000"/>
              <a:headEnd/>
              <a:tailEnd/>
            </a:ln>
          </p:spPr>
          <p:txBody>
            <a:bodyPr lIns="0" tIns="0" rIns="-5080" bIns="0" anchor="b">
              <a:prstTxWarp prst="textNoShape">
                <a:avLst/>
              </a:prstTxWarp>
            </a:bodyPr>
            <a:lstStyle/>
            <a:p>
              <a:pPr algn="ctr"/>
              <a:r>
                <a:rPr lang="en-US" sz="1400" b="1" dirty="0">
                  <a:solidFill>
                    <a:srgbClr val="000000"/>
                  </a:solidFill>
                  <a:latin typeface="Corbel" panose="020B0503020204020204" pitchFamily="34" charset="0"/>
                  <a:ea typeface="Arial" pitchFamily="-20" charset="0"/>
                  <a:cs typeface="Arial" pitchFamily="-20" charset="0"/>
                  <a:sym typeface="Arial" pitchFamily="-20" charset="0"/>
                </a:rPr>
                <a:t>Leadership Effectiveness</a:t>
              </a:r>
            </a:p>
          </p:txBody>
        </p:sp>
      </p:grpSp>
      <p:grpSp>
        <p:nvGrpSpPr>
          <p:cNvPr id="3" name="Group 7"/>
          <p:cNvGrpSpPr>
            <a:grpSpLocks/>
          </p:cNvGrpSpPr>
          <p:nvPr/>
        </p:nvGrpSpPr>
        <p:grpSpPr bwMode="auto">
          <a:xfrm>
            <a:off x="1981200" y="5664200"/>
            <a:ext cx="5105400" cy="304800"/>
            <a:chOff x="0" y="0"/>
            <a:chExt cx="3216" cy="192"/>
          </a:xfrm>
        </p:grpSpPr>
        <p:sp>
          <p:nvSpPr>
            <p:cNvPr id="26673" name="Rectangle 8"/>
            <p:cNvSpPr>
              <a:spLocks/>
            </p:cNvSpPr>
            <p:nvPr/>
          </p:nvSpPr>
          <p:spPr bwMode="auto">
            <a:xfrm>
              <a:off x="0" y="0"/>
              <a:ext cx="3216" cy="192"/>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orbel" panose="020B0503020204020204" pitchFamily="34" charset="0"/>
              </a:endParaRPr>
            </a:p>
          </p:txBody>
        </p:sp>
        <p:sp>
          <p:nvSpPr>
            <p:cNvPr id="26674" name="Rectangle 9"/>
            <p:cNvSpPr>
              <a:spLocks/>
            </p:cNvSpPr>
            <p:nvPr/>
          </p:nvSpPr>
          <p:spPr bwMode="auto">
            <a:xfrm>
              <a:off x="0" y="0"/>
              <a:ext cx="3216" cy="128"/>
            </a:xfrm>
            <a:prstGeom prst="rect">
              <a:avLst/>
            </a:prstGeom>
            <a:noFill/>
            <a:ln w="12700">
              <a:noFill/>
              <a:miter lim="800000"/>
              <a:headEnd/>
              <a:tailEnd/>
            </a:ln>
          </p:spPr>
          <p:txBody>
            <a:bodyPr lIns="0" tIns="0" rIns="40639" bIns="0">
              <a:prstTxWarp prst="textNoShape">
                <a:avLst/>
              </a:prstTxWarp>
            </a:bodyPr>
            <a:lstStyle/>
            <a:p>
              <a:pPr marL="39638" algn="ctr"/>
              <a:r>
                <a:rPr lang="en-US" sz="1400" b="1" dirty="0">
                  <a:solidFill>
                    <a:srgbClr val="000000"/>
                  </a:solidFill>
                  <a:latin typeface="Corbel" panose="020B0503020204020204" pitchFamily="34" charset="0"/>
                  <a:ea typeface="Arial" pitchFamily="-20" charset="0"/>
                  <a:cs typeface="Arial" pitchFamily="-20" charset="0"/>
                  <a:sym typeface="Arial" pitchFamily="-20" charset="0"/>
                </a:rPr>
                <a:t>Average Creative Score</a:t>
              </a:r>
            </a:p>
          </p:txBody>
        </p:sp>
      </p:grpSp>
      <p:sp>
        <p:nvSpPr>
          <p:cNvPr id="26631" name="Rectangle 10"/>
          <p:cNvSpPr>
            <a:spLocks/>
          </p:cNvSpPr>
          <p:nvPr/>
        </p:nvSpPr>
        <p:spPr bwMode="auto">
          <a:xfrm>
            <a:off x="7010407" y="5715000"/>
            <a:ext cx="731558" cy="369332"/>
          </a:xfrm>
          <a:prstGeom prst="rect">
            <a:avLst/>
          </a:prstGeom>
          <a:solidFill>
            <a:srgbClr val="FFFFFF"/>
          </a:solidFill>
          <a:ln w="12700">
            <a:noFill/>
            <a:miter lim="800000"/>
            <a:headEnd/>
            <a:tailEnd/>
          </a:ln>
        </p:spPr>
        <p:txBody>
          <a:bodyPr wrap="none" lIns="0" tIns="0" rIns="40588" bIns="0">
            <a:prstTxWarp prst="textNoShape">
              <a:avLst/>
            </a:prstTxWarp>
            <a:spAutoFit/>
          </a:bodyPr>
          <a:lstStyle/>
          <a:p>
            <a:pPr marL="39638"/>
            <a:r>
              <a:rPr lang="en-US" sz="1200" dirty="0">
                <a:solidFill>
                  <a:srgbClr val="000000"/>
                </a:solidFill>
                <a:latin typeface="Corbel" panose="020B0503020204020204" pitchFamily="34" charset="0"/>
                <a:ea typeface="Arial" pitchFamily="-20" charset="0"/>
                <a:cs typeface="Arial" pitchFamily="-20" charset="0"/>
                <a:sym typeface="Arial" pitchFamily="-20" charset="0"/>
              </a:rPr>
              <a:t>R = 0.93</a:t>
            </a:r>
          </a:p>
          <a:p>
            <a:pPr marL="39638"/>
            <a:r>
              <a:rPr lang="en-US" sz="1200" dirty="0">
                <a:solidFill>
                  <a:srgbClr val="000000"/>
                </a:solidFill>
                <a:latin typeface="Corbel" panose="020B0503020204020204" pitchFamily="34" charset="0"/>
                <a:ea typeface="Arial" pitchFamily="-20" charset="0"/>
                <a:cs typeface="Arial" pitchFamily="-20" charset="0"/>
                <a:sym typeface="Arial" pitchFamily="-20" charset="0"/>
              </a:rPr>
              <a:t>Rsq = 0.86</a:t>
            </a:r>
          </a:p>
        </p:txBody>
      </p:sp>
      <p:grpSp>
        <p:nvGrpSpPr>
          <p:cNvPr id="4" name="Group 11"/>
          <p:cNvGrpSpPr>
            <a:grpSpLocks/>
          </p:cNvGrpSpPr>
          <p:nvPr/>
        </p:nvGrpSpPr>
        <p:grpSpPr bwMode="auto">
          <a:xfrm>
            <a:off x="1524001" y="1338262"/>
            <a:ext cx="395288" cy="274638"/>
            <a:chOff x="0" y="0"/>
            <a:chExt cx="249" cy="173"/>
          </a:xfrm>
        </p:grpSpPr>
        <p:sp>
          <p:nvSpPr>
            <p:cNvPr id="26671" name="Rectangle 12"/>
            <p:cNvSpPr>
              <a:spLocks/>
            </p:cNvSpPr>
            <p:nvPr/>
          </p:nvSpPr>
          <p:spPr bwMode="auto">
            <a:xfrm>
              <a:off x="0" y="0"/>
              <a:ext cx="249"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6672" name="Rectangle 13"/>
            <p:cNvSpPr>
              <a:spLocks/>
            </p:cNvSpPr>
            <p:nvPr/>
          </p:nvSpPr>
          <p:spPr bwMode="auto">
            <a:xfrm>
              <a:off x="1" y="0"/>
              <a:ext cx="248" cy="112"/>
            </a:xfrm>
            <a:prstGeom prst="rect">
              <a:avLst/>
            </a:prstGeom>
            <a:noFill/>
            <a:ln w="12700">
              <a:noFill/>
              <a:miter lim="800000"/>
              <a:headEnd/>
              <a:tailEnd/>
            </a:ln>
          </p:spPr>
          <p:txBody>
            <a:bodyPr lIns="0" tIns="0" rIns="40639" bIns="0">
              <a:prstTxWarp prst="textNoShape">
                <a:avLst/>
              </a:prstTxWarp>
            </a:bodyPr>
            <a:lstStyle/>
            <a:p>
              <a:pPr marL="39638" algn="r"/>
              <a:r>
                <a:rPr lang="en-US" sz="1200" dirty="0">
                  <a:solidFill>
                    <a:srgbClr val="000000"/>
                  </a:solidFill>
                  <a:latin typeface="Arial" pitchFamily="-20" charset="0"/>
                  <a:ea typeface="Arial" pitchFamily="-20" charset="0"/>
                  <a:cs typeface="Arial" pitchFamily="-20" charset="0"/>
                  <a:sym typeface="Arial" pitchFamily="-20" charset="0"/>
                </a:rPr>
                <a:t>5.0</a:t>
              </a:r>
            </a:p>
          </p:txBody>
        </p:sp>
      </p:grpSp>
      <p:grpSp>
        <p:nvGrpSpPr>
          <p:cNvPr id="5" name="Group 14"/>
          <p:cNvGrpSpPr>
            <a:grpSpLocks/>
          </p:cNvGrpSpPr>
          <p:nvPr/>
        </p:nvGrpSpPr>
        <p:grpSpPr bwMode="auto">
          <a:xfrm>
            <a:off x="1524001" y="1947862"/>
            <a:ext cx="395288" cy="274638"/>
            <a:chOff x="0" y="0"/>
            <a:chExt cx="249" cy="173"/>
          </a:xfrm>
        </p:grpSpPr>
        <p:sp>
          <p:nvSpPr>
            <p:cNvPr id="26669" name="Rectangle 15"/>
            <p:cNvSpPr>
              <a:spLocks/>
            </p:cNvSpPr>
            <p:nvPr/>
          </p:nvSpPr>
          <p:spPr bwMode="auto">
            <a:xfrm>
              <a:off x="0" y="0"/>
              <a:ext cx="249"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6670" name="Rectangle 16"/>
            <p:cNvSpPr>
              <a:spLocks/>
            </p:cNvSpPr>
            <p:nvPr/>
          </p:nvSpPr>
          <p:spPr bwMode="auto">
            <a:xfrm>
              <a:off x="1" y="0"/>
              <a:ext cx="248" cy="112"/>
            </a:xfrm>
            <a:prstGeom prst="rect">
              <a:avLst/>
            </a:prstGeom>
            <a:noFill/>
            <a:ln w="12700">
              <a:noFill/>
              <a:miter lim="800000"/>
              <a:headEnd/>
              <a:tailEnd/>
            </a:ln>
          </p:spPr>
          <p:txBody>
            <a:bodyPr lIns="0" tIns="0" rIns="40639" bIns="0">
              <a:prstTxWarp prst="textNoShape">
                <a:avLst/>
              </a:prstTxWarp>
            </a:bodyPr>
            <a:lstStyle/>
            <a:p>
              <a:pPr marL="39638" algn="r"/>
              <a:r>
                <a:rPr lang="en-US" sz="1200" dirty="0">
                  <a:solidFill>
                    <a:srgbClr val="000000"/>
                  </a:solidFill>
                  <a:latin typeface="Arial" pitchFamily="-20" charset="0"/>
                  <a:ea typeface="Arial" pitchFamily="-20" charset="0"/>
                  <a:cs typeface="Arial" pitchFamily="-20" charset="0"/>
                  <a:sym typeface="Arial" pitchFamily="-20" charset="0"/>
                </a:rPr>
                <a:t>4.5</a:t>
              </a:r>
            </a:p>
          </p:txBody>
        </p:sp>
      </p:grpSp>
      <p:grpSp>
        <p:nvGrpSpPr>
          <p:cNvPr id="6" name="Group 17"/>
          <p:cNvGrpSpPr>
            <a:grpSpLocks/>
          </p:cNvGrpSpPr>
          <p:nvPr/>
        </p:nvGrpSpPr>
        <p:grpSpPr bwMode="auto">
          <a:xfrm>
            <a:off x="1524001" y="2622561"/>
            <a:ext cx="395288" cy="274637"/>
            <a:chOff x="0" y="0"/>
            <a:chExt cx="249" cy="173"/>
          </a:xfrm>
        </p:grpSpPr>
        <p:sp>
          <p:nvSpPr>
            <p:cNvPr id="26667" name="Rectangle 18"/>
            <p:cNvSpPr>
              <a:spLocks/>
            </p:cNvSpPr>
            <p:nvPr/>
          </p:nvSpPr>
          <p:spPr bwMode="auto">
            <a:xfrm>
              <a:off x="0" y="0"/>
              <a:ext cx="249"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6668" name="Rectangle 19"/>
            <p:cNvSpPr>
              <a:spLocks/>
            </p:cNvSpPr>
            <p:nvPr/>
          </p:nvSpPr>
          <p:spPr bwMode="auto">
            <a:xfrm>
              <a:off x="1" y="0"/>
              <a:ext cx="248" cy="112"/>
            </a:xfrm>
            <a:prstGeom prst="rect">
              <a:avLst/>
            </a:prstGeom>
            <a:noFill/>
            <a:ln w="12700">
              <a:noFill/>
              <a:miter lim="800000"/>
              <a:headEnd/>
              <a:tailEnd/>
            </a:ln>
          </p:spPr>
          <p:txBody>
            <a:bodyPr lIns="0" tIns="0" rIns="40639" bIns="0">
              <a:prstTxWarp prst="textNoShape">
                <a:avLst/>
              </a:prstTxWarp>
            </a:bodyPr>
            <a:lstStyle/>
            <a:p>
              <a:pPr marL="39638" algn="r"/>
              <a:r>
                <a:rPr lang="en-US" sz="1200" dirty="0">
                  <a:solidFill>
                    <a:srgbClr val="000000"/>
                  </a:solidFill>
                  <a:latin typeface="Arial" pitchFamily="-20" charset="0"/>
                  <a:ea typeface="Arial" pitchFamily="-20" charset="0"/>
                  <a:cs typeface="Arial" pitchFamily="-20" charset="0"/>
                  <a:sym typeface="Arial" pitchFamily="-20" charset="0"/>
                </a:rPr>
                <a:t>4.0</a:t>
              </a:r>
            </a:p>
          </p:txBody>
        </p:sp>
      </p:grpSp>
      <p:grpSp>
        <p:nvGrpSpPr>
          <p:cNvPr id="7" name="Group 20"/>
          <p:cNvGrpSpPr>
            <a:grpSpLocks/>
          </p:cNvGrpSpPr>
          <p:nvPr/>
        </p:nvGrpSpPr>
        <p:grpSpPr bwMode="auto">
          <a:xfrm>
            <a:off x="1524001" y="3265487"/>
            <a:ext cx="395288" cy="274638"/>
            <a:chOff x="0" y="0"/>
            <a:chExt cx="249" cy="173"/>
          </a:xfrm>
        </p:grpSpPr>
        <p:sp>
          <p:nvSpPr>
            <p:cNvPr id="26665" name="Rectangle 21"/>
            <p:cNvSpPr>
              <a:spLocks/>
            </p:cNvSpPr>
            <p:nvPr/>
          </p:nvSpPr>
          <p:spPr bwMode="auto">
            <a:xfrm>
              <a:off x="0" y="0"/>
              <a:ext cx="249"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6666" name="Rectangle 22"/>
            <p:cNvSpPr>
              <a:spLocks/>
            </p:cNvSpPr>
            <p:nvPr/>
          </p:nvSpPr>
          <p:spPr bwMode="auto">
            <a:xfrm>
              <a:off x="1" y="0"/>
              <a:ext cx="248" cy="112"/>
            </a:xfrm>
            <a:prstGeom prst="rect">
              <a:avLst/>
            </a:prstGeom>
            <a:noFill/>
            <a:ln w="12700">
              <a:noFill/>
              <a:miter lim="800000"/>
              <a:headEnd/>
              <a:tailEnd/>
            </a:ln>
          </p:spPr>
          <p:txBody>
            <a:bodyPr lIns="0" tIns="0" rIns="40639" bIns="0">
              <a:prstTxWarp prst="textNoShape">
                <a:avLst/>
              </a:prstTxWarp>
            </a:bodyPr>
            <a:lstStyle/>
            <a:p>
              <a:pPr marL="39638" algn="r"/>
              <a:r>
                <a:rPr lang="en-US" sz="1200" dirty="0">
                  <a:solidFill>
                    <a:srgbClr val="000000"/>
                  </a:solidFill>
                  <a:latin typeface="Arial" pitchFamily="-20" charset="0"/>
                  <a:ea typeface="Arial" pitchFamily="-20" charset="0"/>
                  <a:cs typeface="Arial" pitchFamily="-20" charset="0"/>
                  <a:sym typeface="Arial" pitchFamily="-20" charset="0"/>
                </a:rPr>
                <a:t>3.5</a:t>
              </a:r>
            </a:p>
          </p:txBody>
        </p:sp>
      </p:grpSp>
      <p:grpSp>
        <p:nvGrpSpPr>
          <p:cNvPr id="8" name="Group 23"/>
          <p:cNvGrpSpPr>
            <a:grpSpLocks/>
          </p:cNvGrpSpPr>
          <p:nvPr/>
        </p:nvGrpSpPr>
        <p:grpSpPr bwMode="auto">
          <a:xfrm>
            <a:off x="1524001" y="3906837"/>
            <a:ext cx="395288" cy="274638"/>
            <a:chOff x="0" y="0"/>
            <a:chExt cx="249" cy="173"/>
          </a:xfrm>
        </p:grpSpPr>
        <p:sp>
          <p:nvSpPr>
            <p:cNvPr id="26663" name="Rectangle 24"/>
            <p:cNvSpPr>
              <a:spLocks/>
            </p:cNvSpPr>
            <p:nvPr/>
          </p:nvSpPr>
          <p:spPr bwMode="auto">
            <a:xfrm>
              <a:off x="0" y="0"/>
              <a:ext cx="249"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6664" name="Rectangle 25"/>
            <p:cNvSpPr>
              <a:spLocks/>
            </p:cNvSpPr>
            <p:nvPr/>
          </p:nvSpPr>
          <p:spPr bwMode="auto">
            <a:xfrm>
              <a:off x="1" y="0"/>
              <a:ext cx="248" cy="112"/>
            </a:xfrm>
            <a:prstGeom prst="rect">
              <a:avLst/>
            </a:prstGeom>
            <a:noFill/>
            <a:ln w="12700">
              <a:noFill/>
              <a:miter lim="800000"/>
              <a:headEnd/>
              <a:tailEnd/>
            </a:ln>
          </p:spPr>
          <p:txBody>
            <a:bodyPr lIns="0" tIns="0" rIns="40639" bIns="0">
              <a:prstTxWarp prst="textNoShape">
                <a:avLst/>
              </a:prstTxWarp>
            </a:bodyPr>
            <a:lstStyle/>
            <a:p>
              <a:pPr marL="39638" algn="r"/>
              <a:r>
                <a:rPr lang="en-US" sz="1200" dirty="0">
                  <a:solidFill>
                    <a:srgbClr val="000000"/>
                  </a:solidFill>
                  <a:latin typeface="Arial" pitchFamily="-20" charset="0"/>
                  <a:ea typeface="Arial" pitchFamily="-20" charset="0"/>
                  <a:cs typeface="Arial" pitchFamily="-20" charset="0"/>
                  <a:sym typeface="Arial" pitchFamily="-20" charset="0"/>
                </a:rPr>
                <a:t>3.0</a:t>
              </a:r>
            </a:p>
          </p:txBody>
        </p:sp>
      </p:grpSp>
      <p:grpSp>
        <p:nvGrpSpPr>
          <p:cNvPr id="9" name="Group 26"/>
          <p:cNvGrpSpPr>
            <a:grpSpLocks/>
          </p:cNvGrpSpPr>
          <p:nvPr/>
        </p:nvGrpSpPr>
        <p:grpSpPr bwMode="auto">
          <a:xfrm>
            <a:off x="1524001" y="4549786"/>
            <a:ext cx="395288" cy="274637"/>
            <a:chOff x="0" y="0"/>
            <a:chExt cx="249" cy="173"/>
          </a:xfrm>
        </p:grpSpPr>
        <p:sp>
          <p:nvSpPr>
            <p:cNvPr id="26661" name="Rectangle 27"/>
            <p:cNvSpPr>
              <a:spLocks/>
            </p:cNvSpPr>
            <p:nvPr/>
          </p:nvSpPr>
          <p:spPr bwMode="auto">
            <a:xfrm>
              <a:off x="0" y="0"/>
              <a:ext cx="249"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6662" name="Rectangle 28"/>
            <p:cNvSpPr>
              <a:spLocks/>
            </p:cNvSpPr>
            <p:nvPr/>
          </p:nvSpPr>
          <p:spPr bwMode="auto">
            <a:xfrm>
              <a:off x="1" y="0"/>
              <a:ext cx="248" cy="112"/>
            </a:xfrm>
            <a:prstGeom prst="rect">
              <a:avLst/>
            </a:prstGeom>
            <a:noFill/>
            <a:ln w="12700">
              <a:noFill/>
              <a:miter lim="800000"/>
              <a:headEnd/>
              <a:tailEnd/>
            </a:ln>
          </p:spPr>
          <p:txBody>
            <a:bodyPr lIns="0" tIns="0" rIns="40639" bIns="0">
              <a:prstTxWarp prst="textNoShape">
                <a:avLst/>
              </a:prstTxWarp>
            </a:bodyPr>
            <a:lstStyle/>
            <a:p>
              <a:pPr marL="39638" algn="r"/>
              <a:r>
                <a:rPr lang="en-US" sz="1200" dirty="0">
                  <a:solidFill>
                    <a:srgbClr val="000000"/>
                  </a:solidFill>
                  <a:latin typeface="Arial" pitchFamily="-20" charset="0"/>
                  <a:ea typeface="Arial" pitchFamily="-20" charset="0"/>
                  <a:cs typeface="Arial" pitchFamily="-20" charset="0"/>
                  <a:sym typeface="Arial" pitchFamily="-20" charset="0"/>
                </a:rPr>
                <a:t>2.5</a:t>
              </a:r>
            </a:p>
          </p:txBody>
        </p:sp>
      </p:grpSp>
      <p:grpSp>
        <p:nvGrpSpPr>
          <p:cNvPr id="10" name="Group 29"/>
          <p:cNvGrpSpPr>
            <a:grpSpLocks/>
          </p:cNvGrpSpPr>
          <p:nvPr/>
        </p:nvGrpSpPr>
        <p:grpSpPr bwMode="auto">
          <a:xfrm>
            <a:off x="1524001" y="5224462"/>
            <a:ext cx="395288" cy="274638"/>
            <a:chOff x="0" y="0"/>
            <a:chExt cx="249" cy="173"/>
          </a:xfrm>
        </p:grpSpPr>
        <p:sp>
          <p:nvSpPr>
            <p:cNvPr id="26659" name="Rectangle 30"/>
            <p:cNvSpPr>
              <a:spLocks/>
            </p:cNvSpPr>
            <p:nvPr/>
          </p:nvSpPr>
          <p:spPr bwMode="auto">
            <a:xfrm>
              <a:off x="0" y="0"/>
              <a:ext cx="249"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6660" name="Rectangle 31"/>
            <p:cNvSpPr>
              <a:spLocks/>
            </p:cNvSpPr>
            <p:nvPr/>
          </p:nvSpPr>
          <p:spPr bwMode="auto">
            <a:xfrm>
              <a:off x="1" y="0"/>
              <a:ext cx="248" cy="112"/>
            </a:xfrm>
            <a:prstGeom prst="rect">
              <a:avLst/>
            </a:prstGeom>
            <a:noFill/>
            <a:ln w="12700">
              <a:noFill/>
              <a:miter lim="800000"/>
              <a:headEnd/>
              <a:tailEnd/>
            </a:ln>
          </p:spPr>
          <p:txBody>
            <a:bodyPr lIns="0" tIns="0" rIns="40639" bIns="0">
              <a:prstTxWarp prst="textNoShape">
                <a:avLst/>
              </a:prstTxWarp>
            </a:bodyPr>
            <a:lstStyle/>
            <a:p>
              <a:pPr marL="39638" algn="r"/>
              <a:r>
                <a:rPr lang="en-US" sz="1200" dirty="0">
                  <a:solidFill>
                    <a:srgbClr val="000000"/>
                  </a:solidFill>
                  <a:latin typeface="Arial" pitchFamily="-20" charset="0"/>
                  <a:ea typeface="Arial" pitchFamily="-20" charset="0"/>
                  <a:cs typeface="Arial" pitchFamily="-20" charset="0"/>
                  <a:sym typeface="Arial" pitchFamily="-20" charset="0"/>
                </a:rPr>
                <a:t>2.0</a:t>
              </a:r>
            </a:p>
          </p:txBody>
        </p:sp>
      </p:grpSp>
      <p:grpSp>
        <p:nvGrpSpPr>
          <p:cNvPr id="11" name="Group 32"/>
          <p:cNvGrpSpPr>
            <a:grpSpLocks/>
          </p:cNvGrpSpPr>
          <p:nvPr/>
        </p:nvGrpSpPr>
        <p:grpSpPr bwMode="auto">
          <a:xfrm>
            <a:off x="1828800" y="5376862"/>
            <a:ext cx="457200" cy="274638"/>
            <a:chOff x="0" y="0"/>
            <a:chExt cx="288" cy="173"/>
          </a:xfrm>
        </p:grpSpPr>
        <p:sp>
          <p:nvSpPr>
            <p:cNvPr id="26657" name="Rectangle 33"/>
            <p:cNvSpPr>
              <a:spLocks/>
            </p:cNvSpPr>
            <p:nvPr/>
          </p:nvSpPr>
          <p:spPr bwMode="auto">
            <a:xfrm>
              <a:off x="0" y="0"/>
              <a:ext cx="288"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6658" name="Rectangle 34"/>
            <p:cNvSpPr>
              <a:spLocks/>
            </p:cNvSpPr>
            <p:nvPr/>
          </p:nvSpPr>
          <p:spPr bwMode="auto">
            <a:xfrm>
              <a:off x="0" y="0"/>
              <a:ext cx="288" cy="112"/>
            </a:xfrm>
            <a:prstGeom prst="rect">
              <a:avLst/>
            </a:prstGeom>
            <a:noFill/>
            <a:ln w="12700">
              <a:noFill/>
              <a:miter lim="800000"/>
              <a:headEnd/>
              <a:tailEnd/>
            </a:ln>
          </p:spPr>
          <p:txBody>
            <a:bodyPr lIns="0" tIns="0" rIns="40639" bIns="0">
              <a:prstTxWarp prst="textNoShape">
                <a:avLst/>
              </a:prstTxWarp>
            </a:bodyPr>
            <a:lstStyle/>
            <a:p>
              <a:pPr marL="39638">
                <a:spcBef>
                  <a:spcPts val="700"/>
                </a:spcBef>
              </a:pPr>
              <a:r>
                <a:rPr lang="en-US" sz="1200" dirty="0">
                  <a:solidFill>
                    <a:srgbClr val="000000"/>
                  </a:solidFill>
                  <a:latin typeface="Arial" pitchFamily="-20" charset="0"/>
                  <a:ea typeface="Arial" pitchFamily="-20" charset="0"/>
                  <a:cs typeface="Arial" pitchFamily="-20" charset="0"/>
                  <a:sym typeface="Arial" pitchFamily="-20" charset="0"/>
                </a:rPr>
                <a:t>2.5</a:t>
              </a:r>
            </a:p>
          </p:txBody>
        </p:sp>
      </p:grpSp>
      <p:grpSp>
        <p:nvGrpSpPr>
          <p:cNvPr id="12" name="Group 35"/>
          <p:cNvGrpSpPr>
            <a:grpSpLocks/>
          </p:cNvGrpSpPr>
          <p:nvPr/>
        </p:nvGrpSpPr>
        <p:grpSpPr bwMode="auto">
          <a:xfrm>
            <a:off x="2776538" y="5376862"/>
            <a:ext cx="457200" cy="274638"/>
            <a:chOff x="0" y="0"/>
            <a:chExt cx="288" cy="173"/>
          </a:xfrm>
        </p:grpSpPr>
        <p:sp>
          <p:nvSpPr>
            <p:cNvPr id="26655" name="Rectangle 36"/>
            <p:cNvSpPr>
              <a:spLocks/>
            </p:cNvSpPr>
            <p:nvPr/>
          </p:nvSpPr>
          <p:spPr bwMode="auto">
            <a:xfrm>
              <a:off x="0" y="0"/>
              <a:ext cx="288"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6656" name="Rectangle 37"/>
            <p:cNvSpPr>
              <a:spLocks/>
            </p:cNvSpPr>
            <p:nvPr/>
          </p:nvSpPr>
          <p:spPr bwMode="auto">
            <a:xfrm>
              <a:off x="0" y="0"/>
              <a:ext cx="288" cy="112"/>
            </a:xfrm>
            <a:prstGeom prst="rect">
              <a:avLst/>
            </a:prstGeom>
            <a:noFill/>
            <a:ln w="12700">
              <a:noFill/>
              <a:miter lim="800000"/>
              <a:headEnd/>
              <a:tailEnd/>
            </a:ln>
          </p:spPr>
          <p:txBody>
            <a:bodyPr lIns="0" tIns="0" rIns="40639" bIns="0">
              <a:prstTxWarp prst="textNoShape">
                <a:avLst/>
              </a:prstTxWarp>
            </a:bodyPr>
            <a:lstStyle/>
            <a:p>
              <a:pPr marL="39638">
                <a:spcBef>
                  <a:spcPts val="700"/>
                </a:spcBef>
              </a:pPr>
              <a:r>
                <a:rPr lang="en-US" sz="1200" dirty="0">
                  <a:solidFill>
                    <a:srgbClr val="000000"/>
                  </a:solidFill>
                  <a:latin typeface="Arial" pitchFamily="-20" charset="0"/>
                  <a:ea typeface="Arial" pitchFamily="-20" charset="0"/>
                  <a:cs typeface="Arial" pitchFamily="-20" charset="0"/>
                  <a:sym typeface="Arial" pitchFamily="-20" charset="0"/>
                </a:rPr>
                <a:t>3.0</a:t>
              </a:r>
            </a:p>
          </p:txBody>
        </p:sp>
      </p:grpSp>
      <p:grpSp>
        <p:nvGrpSpPr>
          <p:cNvPr id="13" name="Group 38"/>
          <p:cNvGrpSpPr>
            <a:grpSpLocks/>
          </p:cNvGrpSpPr>
          <p:nvPr/>
        </p:nvGrpSpPr>
        <p:grpSpPr bwMode="auto">
          <a:xfrm>
            <a:off x="3832225" y="5376862"/>
            <a:ext cx="457200" cy="274638"/>
            <a:chOff x="0" y="0"/>
            <a:chExt cx="288" cy="173"/>
          </a:xfrm>
        </p:grpSpPr>
        <p:sp>
          <p:nvSpPr>
            <p:cNvPr id="26653" name="Rectangle 39"/>
            <p:cNvSpPr>
              <a:spLocks/>
            </p:cNvSpPr>
            <p:nvPr/>
          </p:nvSpPr>
          <p:spPr bwMode="auto">
            <a:xfrm>
              <a:off x="0" y="0"/>
              <a:ext cx="288"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6654" name="Rectangle 40"/>
            <p:cNvSpPr>
              <a:spLocks/>
            </p:cNvSpPr>
            <p:nvPr/>
          </p:nvSpPr>
          <p:spPr bwMode="auto">
            <a:xfrm>
              <a:off x="0" y="0"/>
              <a:ext cx="288" cy="112"/>
            </a:xfrm>
            <a:prstGeom prst="rect">
              <a:avLst/>
            </a:prstGeom>
            <a:noFill/>
            <a:ln w="12700">
              <a:noFill/>
              <a:miter lim="800000"/>
              <a:headEnd/>
              <a:tailEnd/>
            </a:ln>
          </p:spPr>
          <p:txBody>
            <a:bodyPr lIns="0" tIns="0" rIns="40639" bIns="0">
              <a:prstTxWarp prst="textNoShape">
                <a:avLst/>
              </a:prstTxWarp>
            </a:bodyPr>
            <a:lstStyle/>
            <a:p>
              <a:pPr marL="39638">
                <a:spcBef>
                  <a:spcPts val="700"/>
                </a:spcBef>
              </a:pPr>
              <a:r>
                <a:rPr lang="en-US" sz="1200" dirty="0">
                  <a:solidFill>
                    <a:srgbClr val="000000"/>
                  </a:solidFill>
                  <a:latin typeface="Arial" pitchFamily="-20" charset="0"/>
                  <a:ea typeface="Arial" pitchFamily="-20" charset="0"/>
                  <a:cs typeface="Arial" pitchFamily="-20" charset="0"/>
                  <a:sym typeface="Arial" pitchFamily="-20" charset="0"/>
                </a:rPr>
                <a:t>3.5</a:t>
              </a:r>
            </a:p>
          </p:txBody>
        </p:sp>
      </p:grpSp>
      <p:grpSp>
        <p:nvGrpSpPr>
          <p:cNvPr id="14" name="Group 41"/>
          <p:cNvGrpSpPr>
            <a:grpSpLocks/>
          </p:cNvGrpSpPr>
          <p:nvPr/>
        </p:nvGrpSpPr>
        <p:grpSpPr bwMode="auto">
          <a:xfrm>
            <a:off x="4876800" y="5376862"/>
            <a:ext cx="457200" cy="274638"/>
            <a:chOff x="0" y="0"/>
            <a:chExt cx="288" cy="173"/>
          </a:xfrm>
        </p:grpSpPr>
        <p:sp>
          <p:nvSpPr>
            <p:cNvPr id="26651" name="Rectangle 42"/>
            <p:cNvSpPr>
              <a:spLocks/>
            </p:cNvSpPr>
            <p:nvPr/>
          </p:nvSpPr>
          <p:spPr bwMode="auto">
            <a:xfrm>
              <a:off x="0" y="0"/>
              <a:ext cx="288"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6652" name="Rectangle 43"/>
            <p:cNvSpPr>
              <a:spLocks/>
            </p:cNvSpPr>
            <p:nvPr/>
          </p:nvSpPr>
          <p:spPr bwMode="auto">
            <a:xfrm>
              <a:off x="0" y="0"/>
              <a:ext cx="288" cy="112"/>
            </a:xfrm>
            <a:prstGeom prst="rect">
              <a:avLst/>
            </a:prstGeom>
            <a:noFill/>
            <a:ln w="12700">
              <a:noFill/>
              <a:miter lim="800000"/>
              <a:headEnd/>
              <a:tailEnd/>
            </a:ln>
          </p:spPr>
          <p:txBody>
            <a:bodyPr lIns="0" tIns="0" rIns="40639" bIns="0">
              <a:prstTxWarp prst="textNoShape">
                <a:avLst/>
              </a:prstTxWarp>
            </a:bodyPr>
            <a:lstStyle/>
            <a:p>
              <a:pPr marL="39638">
                <a:spcBef>
                  <a:spcPts val="700"/>
                </a:spcBef>
              </a:pPr>
              <a:r>
                <a:rPr lang="en-US" sz="1200" dirty="0">
                  <a:solidFill>
                    <a:srgbClr val="000000"/>
                  </a:solidFill>
                  <a:latin typeface="Arial" pitchFamily="-20" charset="0"/>
                  <a:ea typeface="Arial" pitchFamily="-20" charset="0"/>
                  <a:cs typeface="Arial" pitchFamily="-20" charset="0"/>
                  <a:sym typeface="Arial" pitchFamily="-20" charset="0"/>
                </a:rPr>
                <a:t>4.0</a:t>
              </a:r>
            </a:p>
          </p:txBody>
        </p:sp>
      </p:grpSp>
      <p:grpSp>
        <p:nvGrpSpPr>
          <p:cNvPr id="15" name="Group 44"/>
          <p:cNvGrpSpPr>
            <a:grpSpLocks/>
          </p:cNvGrpSpPr>
          <p:nvPr/>
        </p:nvGrpSpPr>
        <p:grpSpPr bwMode="auto">
          <a:xfrm>
            <a:off x="5911850" y="5376862"/>
            <a:ext cx="457200" cy="274638"/>
            <a:chOff x="0" y="0"/>
            <a:chExt cx="288" cy="173"/>
          </a:xfrm>
        </p:grpSpPr>
        <p:sp>
          <p:nvSpPr>
            <p:cNvPr id="26649" name="Rectangle 45"/>
            <p:cNvSpPr>
              <a:spLocks/>
            </p:cNvSpPr>
            <p:nvPr/>
          </p:nvSpPr>
          <p:spPr bwMode="auto">
            <a:xfrm>
              <a:off x="0" y="0"/>
              <a:ext cx="288"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6650" name="Rectangle 46"/>
            <p:cNvSpPr>
              <a:spLocks/>
            </p:cNvSpPr>
            <p:nvPr/>
          </p:nvSpPr>
          <p:spPr bwMode="auto">
            <a:xfrm>
              <a:off x="0" y="0"/>
              <a:ext cx="288" cy="112"/>
            </a:xfrm>
            <a:prstGeom prst="rect">
              <a:avLst/>
            </a:prstGeom>
            <a:noFill/>
            <a:ln w="12700">
              <a:noFill/>
              <a:miter lim="800000"/>
              <a:headEnd/>
              <a:tailEnd/>
            </a:ln>
          </p:spPr>
          <p:txBody>
            <a:bodyPr lIns="0" tIns="0" rIns="40639" bIns="0">
              <a:prstTxWarp prst="textNoShape">
                <a:avLst/>
              </a:prstTxWarp>
            </a:bodyPr>
            <a:lstStyle/>
            <a:p>
              <a:pPr marL="39638">
                <a:spcBef>
                  <a:spcPts val="700"/>
                </a:spcBef>
              </a:pPr>
              <a:r>
                <a:rPr lang="en-US" sz="1200" dirty="0">
                  <a:solidFill>
                    <a:srgbClr val="000000"/>
                  </a:solidFill>
                  <a:latin typeface="Arial" pitchFamily="-20" charset="0"/>
                  <a:ea typeface="Arial" pitchFamily="-20" charset="0"/>
                  <a:cs typeface="Arial" pitchFamily="-20" charset="0"/>
                  <a:sym typeface="Arial" pitchFamily="-20" charset="0"/>
                </a:rPr>
                <a:t>4.5</a:t>
              </a:r>
            </a:p>
          </p:txBody>
        </p:sp>
      </p:grpSp>
      <p:grpSp>
        <p:nvGrpSpPr>
          <p:cNvPr id="16" name="Group 47"/>
          <p:cNvGrpSpPr>
            <a:grpSpLocks/>
          </p:cNvGrpSpPr>
          <p:nvPr/>
        </p:nvGrpSpPr>
        <p:grpSpPr bwMode="auto">
          <a:xfrm>
            <a:off x="6934200" y="5359411"/>
            <a:ext cx="457200" cy="274637"/>
            <a:chOff x="0" y="0"/>
            <a:chExt cx="288" cy="173"/>
          </a:xfrm>
        </p:grpSpPr>
        <p:sp>
          <p:nvSpPr>
            <p:cNvPr id="26647" name="Rectangle 48"/>
            <p:cNvSpPr>
              <a:spLocks/>
            </p:cNvSpPr>
            <p:nvPr/>
          </p:nvSpPr>
          <p:spPr bwMode="auto">
            <a:xfrm>
              <a:off x="0" y="0"/>
              <a:ext cx="288"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6648" name="Rectangle 49"/>
            <p:cNvSpPr>
              <a:spLocks/>
            </p:cNvSpPr>
            <p:nvPr/>
          </p:nvSpPr>
          <p:spPr bwMode="auto">
            <a:xfrm>
              <a:off x="0" y="0"/>
              <a:ext cx="288" cy="112"/>
            </a:xfrm>
            <a:prstGeom prst="rect">
              <a:avLst/>
            </a:prstGeom>
            <a:noFill/>
            <a:ln w="12700">
              <a:noFill/>
              <a:miter lim="800000"/>
              <a:headEnd/>
              <a:tailEnd/>
            </a:ln>
          </p:spPr>
          <p:txBody>
            <a:bodyPr lIns="0" tIns="0" rIns="40639" bIns="0">
              <a:prstTxWarp prst="textNoShape">
                <a:avLst/>
              </a:prstTxWarp>
            </a:bodyPr>
            <a:lstStyle/>
            <a:p>
              <a:pPr marL="39638">
                <a:spcBef>
                  <a:spcPts val="700"/>
                </a:spcBef>
              </a:pPr>
              <a:r>
                <a:rPr lang="en-US" sz="1200" dirty="0">
                  <a:solidFill>
                    <a:srgbClr val="000000"/>
                  </a:solidFill>
                  <a:latin typeface="Arial" pitchFamily="-20" charset="0"/>
                  <a:ea typeface="Arial" pitchFamily="-20" charset="0"/>
                  <a:cs typeface="Arial" pitchFamily="-20" charset="0"/>
                  <a:sym typeface="Arial" pitchFamily="-20" charset="0"/>
                </a:rPr>
                <a:t>5.0</a:t>
              </a:r>
            </a:p>
          </p:txBody>
        </p:sp>
      </p:grpSp>
      <p:sp>
        <p:nvSpPr>
          <p:cNvPr id="26645" name="Rectangle 50"/>
          <p:cNvSpPr>
            <a:spLocks noGrp="1" noChangeArrowheads="1"/>
          </p:cNvSpPr>
          <p:nvPr>
            <p:ph type="title"/>
          </p:nvPr>
        </p:nvSpPr>
        <p:spPr/>
        <p:txBody>
          <a:bodyPr/>
          <a:lstStyle/>
          <a:p>
            <a:r>
              <a:rPr lang="en-US" dirty="0"/>
              <a:t>Leadership Effectiveness &amp; Creative</a:t>
            </a:r>
          </a:p>
        </p:txBody>
      </p:sp>
      <p:sp>
        <p:nvSpPr>
          <p:cNvPr id="26646" name="Rectangle 51"/>
          <p:cNvSpPr>
            <a:spLocks/>
          </p:cNvSpPr>
          <p:nvPr/>
        </p:nvSpPr>
        <p:spPr bwMode="auto">
          <a:xfrm>
            <a:off x="2819400" y="1109662"/>
            <a:ext cx="3505200" cy="228600"/>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56" name="Text Placeholder 2"/>
          <p:cNvSpPr>
            <a:spLocks noGrp="1"/>
          </p:cNvSpPr>
          <p:nvPr>
            <p:ph type="body" sz="quarter" idx="13"/>
          </p:nvPr>
        </p:nvSpPr>
        <p:spPr>
          <a:xfrm>
            <a:off x="381000" y="6375151"/>
            <a:ext cx="5486400" cy="261610"/>
          </a:xfrm>
        </p:spPr>
        <p:txBody>
          <a:bodyPr/>
          <a:lstStyle/>
          <a:p>
            <a:r>
              <a:rPr lang="en-US" dirty="0"/>
              <a:t>LEADERSHIP CIRCLE PROFILE CERTIFICATION</a:t>
            </a:r>
          </a:p>
        </p:txBody>
      </p:sp>
      <p:sp>
        <p:nvSpPr>
          <p:cNvPr id="57" name="Text Placeholder 1"/>
          <p:cNvSpPr>
            <a:spLocks noGrp="1"/>
          </p:cNvSpPr>
          <p:nvPr>
            <p:ph type="body" sz="quarter" idx="10"/>
          </p:nvPr>
        </p:nvSpPr>
        <p:spPr>
          <a:xfrm>
            <a:off x="499235" y="18291"/>
            <a:ext cx="1710571" cy="261610"/>
          </a:xfrm>
        </p:spPr>
        <p:txBody>
          <a:bodyPr/>
          <a:lstStyle/>
          <a:p>
            <a:r>
              <a:rPr lang="en-US" dirty="0"/>
              <a:t>LCP Framework</a:t>
            </a:r>
          </a:p>
        </p:txBody>
      </p:sp>
    </p:spTree>
    <p:extLst>
      <p:ext uri="{BB962C8B-B14F-4D97-AF65-F5344CB8AC3E}">
        <p14:creationId xmlns:p14="http://schemas.microsoft.com/office/powerpoint/2010/main" val="388918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p:cNvPicPr>
            <a:picLocks noChangeArrowheads="1"/>
          </p:cNvPicPr>
          <p:nvPr/>
        </p:nvPicPr>
        <p:blipFill>
          <a:blip r:embed="rId3">
            <a:duotone>
              <a:schemeClr val="accent4">
                <a:shade val="45000"/>
                <a:satMod val="135000"/>
              </a:schemeClr>
              <a:prstClr val="white"/>
            </a:duotone>
          </a:blip>
          <a:srcRect l="6967"/>
          <a:stretch>
            <a:fillRect/>
          </a:stretch>
        </p:blipFill>
        <p:spPr bwMode="auto">
          <a:xfrm>
            <a:off x="1905000" y="863601"/>
            <a:ext cx="5765800" cy="5003800"/>
          </a:xfrm>
          <a:prstGeom prst="rect">
            <a:avLst/>
          </a:prstGeom>
          <a:noFill/>
          <a:ln w="12700">
            <a:noFill/>
            <a:miter lim="800000"/>
            <a:headEnd/>
            <a:tailEnd/>
          </a:ln>
        </p:spPr>
      </p:pic>
      <p:sp>
        <p:nvSpPr>
          <p:cNvPr id="27652" name="Rectangle 3"/>
          <p:cNvSpPr>
            <a:spLocks/>
          </p:cNvSpPr>
          <p:nvPr/>
        </p:nvSpPr>
        <p:spPr bwMode="auto">
          <a:xfrm>
            <a:off x="3149600" y="990600"/>
            <a:ext cx="3276600" cy="304800"/>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7701" name="Rectangle 6"/>
          <p:cNvSpPr>
            <a:spLocks/>
          </p:cNvSpPr>
          <p:nvPr/>
        </p:nvSpPr>
        <p:spPr bwMode="auto">
          <a:xfrm rot="16200000">
            <a:off x="-387350" y="3327400"/>
            <a:ext cx="4025900" cy="203200"/>
          </a:xfrm>
          <a:prstGeom prst="rect">
            <a:avLst/>
          </a:prstGeom>
          <a:noFill/>
          <a:ln w="12700">
            <a:noFill/>
            <a:miter lim="800000"/>
            <a:headEnd/>
            <a:tailEnd/>
          </a:ln>
        </p:spPr>
        <p:txBody>
          <a:bodyPr lIns="0" tIns="0" rIns="-5077" bIns="0" anchor="b">
            <a:prstTxWarp prst="textNoShape">
              <a:avLst/>
            </a:prstTxWarp>
          </a:bodyPr>
          <a:lstStyle/>
          <a:p>
            <a:pPr algn="ctr"/>
            <a:r>
              <a:rPr lang="en-US" sz="1400" b="1" dirty="0">
                <a:solidFill>
                  <a:srgbClr val="000000"/>
                </a:solidFill>
                <a:latin typeface="Corbel" panose="020B0503020204020204" pitchFamily="34" charset="0"/>
                <a:ea typeface="Arial" pitchFamily="-20" charset="0"/>
                <a:cs typeface="Arial" pitchFamily="-20" charset="0"/>
                <a:sym typeface="Arial" pitchFamily="-20" charset="0"/>
              </a:rPr>
              <a:t>Leadership Effectiveness</a:t>
            </a:r>
          </a:p>
        </p:txBody>
      </p:sp>
      <p:grpSp>
        <p:nvGrpSpPr>
          <p:cNvPr id="27654" name="Group 7"/>
          <p:cNvGrpSpPr>
            <a:grpSpLocks/>
          </p:cNvGrpSpPr>
          <p:nvPr/>
        </p:nvGrpSpPr>
        <p:grpSpPr bwMode="auto">
          <a:xfrm>
            <a:off x="2159000" y="5638800"/>
            <a:ext cx="5181600" cy="304800"/>
            <a:chOff x="0" y="0"/>
            <a:chExt cx="3264" cy="192"/>
          </a:xfrm>
        </p:grpSpPr>
        <p:sp>
          <p:nvSpPr>
            <p:cNvPr id="27698" name="Rectangle 8"/>
            <p:cNvSpPr>
              <a:spLocks/>
            </p:cNvSpPr>
            <p:nvPr/>
          </p:nvSpPr>
          <p:spPr bwMode="auto">
            <a:xfrm>
              <a:off x="0" y="0"/>
              <a:ext cx="3264" cy="192"/>
            </a:xfrm>
            <a:prstGeom prst="rect">
              <a:avLst/>
            </a:prstGeom>
            <a:solidFill>
              <a:srgbClr val="FFFFFF"/>
            </a:solidFill>
            <a:ln w="12700">
              <a:noFill/>
              <a:miter lim="800000"/>
              <a:headEnd/>
              <a:tailEnd/>
            </a:ln>
          </p:spPr>
          <p:txBody>
            <a:bodyPr lIns="0" tIns="0" rIns="0" bIns="0">
              <a:prstTxWarp prst="textNoShape">
                <a:avLst/>
              </a:prstTxWarp>
            </a:bodyPr>
            <a:lstStyle/>
            <a:p>
              <a:endParaRPr lang="en-AU" sz="1400" b="1" dirty="0">
                <a:solidFill>
                  <a:srgbClr val="000000"/>
                </a:solidFill>
                <a:latin typeface="Corbel" panose="020B0503020204020204" pitchFamily="34" charset="0"/>
              </a:endParaRPr>
            </a:p>
          </p:txBody>
        </p:sp>
        <p:sp>
          <p:nvSpPr>
            <p:cNvPr id="27699" name="Rectangle 9"/>
            <p:cNvSpPr>
              <a:spLocks/>
            </p:cNvSpPr>
            <p:nvPr/>
          </p:nvSpPr>
          <p:spPr bwMode="auto">
            <a:xfrm>
              <a:off x="0" y="0"/>
              <a:ext cx="3264" cy="128"/>
            </a:xfrm>
            <a:prstGeom prst="rect">
              <a:avLst/>
            </a:prstGeom>
            <a:noFill/>
            <a:ln w="12700">
              <a:noFill/>
              <a:miter lim="800000"/>
              <a:headEnd/>
              <a:tailEnd/>
            </a:ln>
          </p:spPr>
          <p:txBody>
            <a:bodyPr lIns="0" tIns="0" rIns="40639" bIns="0">
              <a:prstTxWarp prst="textNoShape">
                <a:avLst/>
              </a:prstTxWarp>
            </a:bodyPr>
            <a:lstStyle/>
            <a:p>
              <a:pPr marL="39638" algn="ctr"/>
              <a:r>
                <a:rPr lang="en-US" sz="1400" b="1" dirty="0">
                  <a:solidFill>
                    <a:srgbClr val="000000"/>
                  </a:solidFill>
                  <a:latin typeface="Corbel" panose="020B0503020204020204" pitchFamily="34" charset="0"/>
                  <a:ea typeface="Arial" pitchFamily="-20" charset="0"/>
                  <a:cs typeface="Arial" pitchFamily="-20" charset="0"/>
                  <a:sym typeface="Arial" pitchFamily="-20" charset="0"/>
                </a:rPr>
                <a:t>Average Reactive Score</a:t>
              </a:r>
            </a:p>
          </p:txBody>
        </p:sp>
      </p:grpSp>
      <p:sp>
        <p:nvSpPr>
          <p:cNvPr id="27655" name="Rectangle 10"/>
          <p:cNvSpPr>
            <a:spLocks/>
          </p:cNvSpPr>
          <p:nvPr/>
        </p:nvSpPr>
        <p:spPr bwMode="auto">
          <a:xfrm>
            <a:off x="7264401" y="5638800"/>
            <a:ext cx="834318" cy="434509"/>
          </a:xfrm>
          <a:prstGeom prst="rect">
            <a:avLst/>
          </a:prstGeom>
          <a:solidFill>
            <a:srgbClr val="FFFFFF"/>
          </a:solidFill>
          <a:ln w="12700">
            <a:noFill/>
            <a:miter lim="800000"/>
            <a:headEnd/>
            <a:tailEnd/>
          </a:ln>
        </p:spPr>
        <p:txBody>
          <a:bodyPr wrap="none" lIns="0" tIns="0" rIns="40588" bIns="0">
            <a:prstTxWarp prst="textNoShape">
              <a:avLst/>
            </a:prstTxWarp>
            <a:spAutoFit/>
          </a:bodyPr>
          <a:lstStyle/>
          <a:p>
            <a:pPr marL="39638"/>
            <a:r>
              <a:rPr lang="en-US" sz="1400" dirty="0">
                <a:solidFill>
                  <a:srgbClr val="000000"/>
                </a:solidFill>
                <a:latin typeface="Corbel" panose="020B0503020204020204" pitchFamily="34" charset="0"/>
                <a:ea typeface="Arial" pitchFamily="-20" charset="0"/>
                <a:cs typeface="Arial" pitchFamily="-20" charset="0"/>
                <a:sym typeface="Arial" pitchFamily="-20" charset="0"/>
              </a:rPr>
              <a:t>R = -0.66</a:t>
            </a:r>
          </a:p>
          <a:p>
            <a:pPr marL="39638"/>
            <a:r>
              <a:rPr lang="en-US" sz="1400" dirty="0">
                <a:solidFill>
                  <a:srgbClr val="000000"/>
                </a:solidFill>
                <a:latin typeface="Corbel" panose="020B0503020204020204" pitchFamily="34" charset="0"/>
                <a:ea typeface="Arial" pitchFamily="-20" charset="0"/>
                <a:cs typeface="Arial" pitchFamily="-20" charset="0"/>
                <a:sym typeface="Arial" pitchFamily="-20" charset="0"/>
              </a:rPr>
              <a:t>Rsq = 0.44</a:t>
            </a:r>
          </a:p>
        </p:txBody>
      </p:sp>
      <p:grpSp>
        <p:nvGrpSpPr>
          <p:cNvPr id="27656" name="Group 11"/>
          <p:cNvGrpSpPr>
            <a:grpSpLocks/>
          </p:cNvGrpSpPr>
          <p:nvPr/>
        </p:nvGrpSpPr>
        <p:grpSpPr bwMode="auto">
          <a:xfrm>
            <a:off x="1763717" y="1295403"/>
            <a:ext cx="395287" cy="317499"/>
            <a:chOff x="0" y="-27"/>
            <a:chExt cx="249" cy="200"/>
          </a:xfrm>
        </p:grpSpPr>
        <p:sp>
          <p:nvSpPr>
            <p:cNvPr id="27696" name="Rectangle 12"/>
            <p:cNvSpPr>
              <a:spLocks/>
            </p:cNvSpPr>
            <p:nvPr/>
          </p:nvSpPr>
          <p:spPr bwMode="auto">
            <a:xfrm>
              <a:off x="0" y="0"/>
              <a:ext cx="249"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7697" name="Rectangle 13"/>
            <p:cNvSpPr>
              <a:spLocks/>
            </p:cNvSpPr>
            <p:nvPr/>
          </p:nvSpPr>
          <p:spPr bwMode="auto">
            <a:xfrm>
              <a:off x="1" y="-27"/>
              <a:ext cx="248" cy="112"/>
            </a:xfrm>
            <a:prstGeom prst="rect">
              <a:avLst/>
            </a:prstGeom>
            <a:noFill/>
            <a:ln w="12700">
              <a:noFill/>
              <a:miter lim="800000"/>
              <a:headEnd/>
              <a:tailEnd/>
            </a:ln>
          </p:spPr>
          <p:txBody>
            <a:bodyPr lIns="0" tIns="0" rIns="40639" bIns="0">
              <a:prstTxWarp prst="textNoShape">
                <a:avLst/>
              </a:prstTxWarp>
            </a:bodyPr>
            <a:lstStyle/>
            <a:p>
              <a:pPr marL="39638" algn="r"/>
              <a:r>
                <a:rPr lang="en-US" sz="1200" dirty="0">
                  <a:solidFill>
                    <a:srgbClr val="000000"/>
                  </a:solidFill>
                  <a:latin typeface="Arial" pitchFamily="-20" charset="0"/>
                  <a:ea typeface="Arial" pitchFamily="-20" charset="0"/>
                  <a:cs typeface="Arial" pitchFamily="-20" charset="0"/>
                  <a:sym typeface="Arial" pitchFamily="-20" charset="0"/>
                </a:rPr>
                <a:t>5.0</a:t>
              </a:r>
            </a:p>
          </p:txBody>
        </p:sp>
      </p:grpSp>
      <p:grpSp>
        <p:nvGrpSpPr>
          <p:cNvPr id="27657" name="Group 14"/>
          <p:cNvGrpSpPr>
            <a:grpSpLocks/>
          </p:cNvGrpSpPr>
          <p:nvPr/>
        </p:nvGrpSpPr>
        <p:grpSpPr bwMode="auto">
          <a:xfrm>
            <a:off x="1763717" y="1936750"/>
            <a:ext cx="395287" cy="274638"/>
            <a:chOff x="0" y="0"/>
            <a:chExt cx="249" cy="173"/>
          </a:xfrm>
        </p:grpSpPr>
        <p:sp>
          <p:nvSpPr>
            <p:cNvPr id="27694" name="Rectangle 15"/>
            <p:cNvSpPr>
              <a:spLocks/>
            </p:cNvSpPr>
            <p:nvPr/>
          </p:nvSpPr>
          <p:spPr bwMode="auto">
            <a:xfrm>
              <a:off x="0" y="0"/>
              <a:ext cx="249"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7695" name="Rectangle 16"/>
            <p:cNvSpPr>
              <a:spLocks/>
            </p:cNvSpPr>
            <p:nvPr/>
          </p:nvSpPr>
          <p:spPr bwMode="auto">
            <a:xfrm>
              <a:off x="1" y="0"/>
              <a:ext cx="248" cy="112"/>
            </a:xfrm>
            <a:prstGeom prst="rect">
              <a:avLst/>
            </a:prstGeom>
            <a:noFill/>
            <a:ln w="12700">
              <a:noFill/>
              <a:miter lim="800000"/>
              <a:headEnd/>
              <a:tailEnd/>
            </a:ln>
          </p:spPr>
          <p:txBody>
            <a:bodyPr lIns="0" tIns="0" rIns="40639" bIns="0">
              <a:prstTxWarp prst="textNoShape">
                <a:avLst/>
              </a:prstTxWarp>
            </a:bodyPr>
            <a:lstStyle/>
            <a:p>
              <a:pPr marL="39638" algn="r"/>
              <a:r>
                <a:rPr lang="en-US" sz="1200" dirty="0">
                  <a:solidFill>
                    <a:srgbClr val="000000"/>
                  </a:solidFill>
                  <a:latin typeface="Arial" pitchFamily="-20" charset="0"/>
                  <a:ea typeface="Arial" pitchFamily="-20" charset="0"/>
                  <a:cs typeface="Arial" pitchFamily="-20" charset="0"/>
                  <a:sym typeface="Arial" pitchFamily="-20" charset="0"/>
                </a:rPr>
                <a:t>4.5</a:t>
              </a:r>
            </a:p>
          </p:txBody>
        </p:sp>
      </p:grpSp>
      <p:grpSp>
        <p:nvGrpSpPr>
          <p:cNvPr id="27658" name="Group 17"/>
          <p:cNvGrpSpPr>
            <a:grpSpLocks/>
          </p:cNvGrpSpPr>
          <p:nvPr/>
        </p:nvGrpSpPr>
        <p:grpSpPr bwMode="auto">
          <a:xfrm>
            <a:off x="1763717" y="2590800"/>
            <a:ext cx="395287" cy="274638"/>
            <a:chOff x="0" y="0"/>
            <a:chExt cx="249" cy="173"/>
          </a:xfrm>
        </p:grpSpPr>
        <p:sp>
          <p:nvSpPr>
            <p:cNvPr id="27692" name="Rectangle 18"/>
            <p:cNvSpPr>
              <a:spLocks/>
            </p:cNvSpPr>
            <p:nvPr/>
          </p:nvSpPr>
          <p:spPr bwMode="auto">
            <a:xfrm>
              <a:off x="0" y="0"/>
              <a:ext cx="249"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7693" name="Rectangle 19"/>
            <p:cNvSpPr>
              <a:spLocks/>
            </p:cNvSpPr>
            <p:nvPr/>
          </p:nvSpPr>
          <p:spPr bwMode="auto">
            <a:xfrm>
              <a:off x="1" y="0"/>
              <a:ext cx="248" cy="112"/>
            </a:xfrm>
            <a:prstGeom prst="rect">
              <a:avLst/>
            </a:prstGeom>
            <a:noFill/>
            <a:ln w="12700">
              <a:noFill/>
              <a:miter lim="800000"/>
              <a:headEnd/>
              <a:tailEnd/>
            </a:ln>
          </p:spPr>
          <p:txBody>
            <a:bodyPr lIns="0" tIns="0" rIns="40639" bIns="0">
              <a:prstTxWarp prst="textNoShape">
                <a:avLst/>
              </a:prstTxWarp>
            </a:bodyPr>
            <a:lstStyle/>
            <a:p>
              <a:pPr marL="39638" algn="r"/>
              <a:r>
                <a:rPr lang="en-US" sz="1200" dirty="0">
                  <a:solidFill>
                    <a:srgbClr val="000000"/>
                  </a:solidFill>
                  <a:latin typeface="Arial" pitchFamily="-20" charset="0"/>
                  <a:ea typeface="Arial" pitchFamily="-20" charset="0"/>
                  <a:cs typeface="Arial" pitchFamily="-20" charset="0"/>
                  <a:sym typeface="Arial" pitchFamily="-20" charset="0"/>
                </a:rPr>
                <a:t>4.0</a:t>
              </a:r>
            </a:p>
          </p:txBody>
        </p:sp>
      </p:grpSp>
      <p:grpSp>
        <p:nvGrpSpPr>
          <p:cNvPr id="27659" name="Group 20"/>
          <p:cNvGrpSpPr>
            <a:grpSpLocks/>
          </p:cNvGrpSpPr>
          <p:nvPr/>
        </p:nvGrpSpPr>
        <p:grpSpPr bwMode="auto">
          <a:xfrm>
            <a:off x="1763717" y="3232150"/>
            <a:ext cx="395287" cy="274638"/>
            <a:chOff x="0" y="0"/>
            <a:chExt cx="249" cy="173"/>
          </a:xfrm>
        </p:grpSpPr>
        <p:sp>
          <p:nvSpPr>
            <p:cNvPr id="27690" name="Rectangle 21"/>
            <p:cNvSpPr>
              <a:spLocks/>
            </p:cNvSpPr>
            <p:nvPr/>
          </p:nvSpPr>
          <p:spPr bwMode="auto">
            <a:xfrm>
              <a:off x="0" y="0"/>
              <a:ext cx="249"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7691" name="Rectangle 22"/>
            <p:cNvSpPr>
              <a:spLocks/>
            </p:cNvSpPr>
            <p:nvPr/>
          </p:nvSpPr>
          <p:spPr bwMode="auto">
            <a:xfrm>
              <a:off x="1" y="0"/>
              <a:ext cx="248" cy="112"/>
            </a:xfrm>
            <a:prstGeom prst="rect">
              <a:avLst/>
            </a:prstGeom>
            <a:noFill/>
            <a:ln w="12700">
              <a:noFill/>
              <a:miter lim="800000"/>
              <a:headEnd/>
              <a:tailEnd/>
            </a:ln>
          </p:spPr>
          <p:txBody>
            <a:bodyPr lIns="0" tIns="0" rIns="40639" bIns="0">
              <a:prstTxWarp prst="textNoShape">
                <a:avLst/>
              </a:prstTxWarp>
            </a:bodyPr>
            <a:lstStyle/>
            <a:p>
              <a:pPr marL="39638" algn="r"/>
              <a:r>
                <a:rPr lang="en-US" sz="1200" dirty="0">
                  <a:solidFill>
                    <a:srgbClr val="000000"/>
                  </a:solidFill>
                  <a:latin typeface="Arial" pitchFamily="-20" charset="0"/>
                  <a:ea typeface="Arial" pitchFamily="-20" charset="0"/>
                  <a:cs typeface="Arial" pitchFamily="-20" charset="0"/>
                  <a:sym typeface="Arial" pitchFamily="-20" charset="0"/>
                </a:rPr>
                <a:t>3.5</a:t>
              </a:r>
            </a:p>
          </p:txBody>
        </p:sp>
      </p:grpSp>
      <p:grpSp>
        <p:nvGrpSpPr>
          <p:cNvPr id="27660" name="Group 23"/>
          <p:cNvGrpSpPr>
            <a:grpSpLocks/>
          </p:cNvGrpSpPr>
          <p:nvPr/>
        </p:nvGrpSpPr>
        <p:grpSpPr bwMode="auto">
          <a:xfrm>
            <a:off x="1763717" y="3875099"/>
            <a:ext cx="395287" cy="274637"/>
            <a:chOff x="0" y="0"/>
            <a:chExt cx="249" cy="173"/>
          </a:xfrm>
        </p:grpSpPr>
        <p:sp>
          <p:nvSpPr>
            <p:cNvPr id="27688" name="Rectangle 24"/>
            <p:cNvSpPr>
              <a:spLocks/>
            </p:cNvSpPr>
            <p:nvPr/>
          </p:nvSpPr>
          <p:spPr bwMode="auto">
            <a:xfrm>
              <a:off x="0" y="0"/>
              <a:ext cx="249"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7689" name="Rectangle 25"/>
            <p:cNvSpPr>
              <a:spLocks/>
            </p:cNvSpPr>
            <p:nvPr/>
          </p:nvSpPr>
          <p:spPr bwMode="auto">
            <a:xfrm>
              <a:off x="1" y="0"/>
              <a:ext cx="248" cy="112"/>
            </a:xfrm>
            <a:prstGeom prst="rect">
              <a:avLst/>
            </a:prstGeom>
            <a:noFill/>
            <a:ln w="12700">
              <a:noFill/>
              <a:miter lim="800000"/>
              <a:headEnd/>
              <a:tailEnd/>
            </a:ln>
          </p:spPr>
          <p:txBody>
            <a:bodyPr lIns="0" tIns="0" rIns="40639" bIns="0">
              <a:prstTxWarp prst="textNoShape">
                <a:avLst/>
              </a:prstTxWarp>
            </a:bodyPr>
            <a:lstStyle/>
            <a:p>
              <a:pPr marL="39638" algn="r"/>
              <a:r>
                <a:rPr lang="en-US" sz="1200" dirty="0">
                  <a:solidFill>
                    <a:srgbClr val="000000"/>
                  </a:solidFill>
                  <a:latin typeface="Arial" pitchFamily="-20" charset="0"/>
                  <a:ea typeface="Arial" pitchFamily="-20" charset="0"/>
                  <a:cs typeface="Arial" pitchFamily="-20" charset="0"/>
                  <a:sym typeface="Arial" pitchFamily="-20" charset="0"/>
                </a:rPr>
                <a:t>3.0</a:t>
              </a:r>
            </a:p>
          </p:txBody>
        </p:sp>
      </p:grpSp>
      <p:grpSp>
        <p:nvGrpSpPr>
          <p:cNvPr id="27661" name="Group 26"/>
          <p:cNvGrpSpPr>
            <a:grpSpLocks/>
          </p:cNvGrpSpPr>
          <p:nvPr/>
        </p:nvGrpSpPr>
        <p:grpSpPr bwMode="auto">
          <a:xfrm>
            <a:off x="1763717" y="4527550"/>
            <a:ext cx="395287" cy="274638"/>
            <a:chOff x="0" y="0"/>
            <a:chExt cx="249" cy="173"/>
          </a:xfrm>
        </p:grpSpPr>
        <p:sp>
          <p:nvSpPr>
            <p:cNvPr id="27686" name="Rectangle 27"/>
            <p:cNvSpPr>
              <a:spLocks/>
            </p:cNvSpPr>
            <p:nvPr/>
          </p:nvSpPr>
          <p:spPr bwMode="auto">
            <a:xfrm>
              <a:off x="0" y="0"/>
              <a:ext cx="249"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7687" name="Rectangle 28"/>
            <p:cNvSpPr>
              <a:spLocks/>
            </p:cNvSpPr>
            <p:nvPr/>
          </p:nvSpPr>
          <p:spPr bwMode="auto">
            <a:xfrm>
              <a:off x="1" y="0"/>
              <a:ext cx="248" cy="112"/>
            </a:xfrm>
            <a:prstGeom prst="rect">
              <a:avLst/>
            </a:prstGeom>
            <a:noFill/>
            <a:ln w="12700">
              <a:noFill/>
              <a:miter lim="800000"/>
              <a:headEnd/>
              <a:tailEnd/>
            </a:ln>
          </p:spPr>
          <p:txBody>
            <a:bodyPr lIns="0" tIns="0" rIns="40639" bIns="0">
              <a:prstTxWarp prst="textNoShape">
                <a:avLst/>
              </a:prstTxWarp>
            </a:bodyPr>
            <a:lstStyle/>
            <a:p>
              <a:pPr marL="39638" algn="r"/>
              <a:r>
                <a:rPr lang="en-US" sz="1200" dirty="0">
                  <a:solidFill>
                    <a:srgbClr val="000000"/>
                  </a:solidFill>
                  <a:latin typeface="Arial" pitchFamily="-20" charset="0"/>
                  <a:ea typeface="Arial" pitchFamily="-20" charset="0"/>
                  <a:cs typeface="Arial" pitchFamily="-20" charset="0"/>
                  <a:sym typeface="Arial" pitchFamily="-20" charset="0"/>
                </a:rPr>
                <a:t>2.5</a:t>
              </a:r>
            </a:p>
          </p:txBody>
        </p:sp>
      </p:grpSp>
      <p:grpSp>
        <p:nvGrpSpPr>
          <p:cNvPr id="27662" name="Group 29"/>
          <p:cNvGrpSpPr>
            <a:grpSpLocks/>
          </p:cNvGrpSpPr>
          <p:nvPr/>
        </p:nvGrpSpPr>
        <p:grpSpPr bwMode="auto">
          <a:xfrm>
            <a:off x="1763717" y="5105403"/>
            <a:ext cx="395287" cy="317499"/>
            <a:chOff x="0" y="-27"/>
            <a:chExt cx="249" cy="200"/>
          </a:xfrm>
        </p:grpSpPr>
        <p:sp>
          <p:nvSpPr>
            <p:cNvPr id="27684" name="Rectangle 30"/>
            <p:cNvSpPr>
              <a:spLocks/>
            </p:cNvSpPr>
            <p:nvPr/>
          </p:nvSpPr>
          <p:spPr bwMode="auto">
            <a:xfrm>
              <a:off x="0" y="0"/>
              <a:ext cx="249"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7685" name="Rectangle 31"/>
            <p:cNvSpPr>
              <a:spLocks/>
            </p:cNvSpPr>
            <p:nvPr/>
          </p:nvSpPr>
          <p:spPr bwMode="auto">
            <a:xfrm>
              <a:off x="1" y="-27"/>
              <a:ext cx="248" cy="112"/>
            </a:xfrm>
            <a:prstGeom prst="rect">
              <a:avLst/>
            </a:prstGeom>
            <a:noFill/>
            <a:ln w="12700">
              <a:noFill/>
              <a:miter lim="800000"/>
              <a:headEnd/>
              <a:tailEnd/>
            </a:ln>
          </p:spPr>
          <p:txBody>
            <a:bodyPr lIns="0" tIns="0" rIns="40639" bIns="0">
              <a:prstTxWarp prst="textNoShape">
                <a:avLst/>
              </a:prstTxWarp>
            </a:bodyPr>
            <a:lstStyle/>
            <a:p>
              <a:pPr marL="39638" algn="r"/>
              <a:r>
                <a:rPr lang="en-US" sz="1200" dirty="0">
                  <a:solidFill>
                    <a:srgbClr val="000000"/>
                  </a:solidFill>
                  <a:latin typeface="Arial" pitchFamily="-20" charset="0"/>
                  <a:ea typeface="Arial" pitchFamily="-20" charset="0"/>
                  <a:cs typeface="Arial" pitchFamily="-20" charset="0"/>
                  <a:sym typeface="Arial" pitchFamily="-20" charset="0"/>
                </a:rPr>
                <a:t>2.0</a:t>
              </a:r>
            </a:p>
          </p:txBody>
        </p:sp>
      </p:grpSp>
      <p:grpSp>
        <p:nvGrpSpPr>
          <p:cNvPr id="27663" name="Group 32"/>
          <p:cNvGrpSpPr>
            <a:grpSpLocks/>
          </p:cNvGrpSpPr>
          <p:nvPr/>
        </p:nvGrpSpPr>
        <p:grpSpPr bwMode="auto">
          <a:xfrm>
            <a:off x="2057400" y="5275274"/>
            <a:ext cx="457200" cy="274637"/>
            <a:chOff x="0" y="0"/>
            <a:chExt cx="288" cy="173"/>
          </a:xfrm>
        </p:grpSpPr>
        <p:sp>
          <p:nvSpPr>
            <p:cNvPr id="27682" name="Rectangle 33"/>
            <p:cNvSpPr>
              <a:spLocks/>
            </p:cNvSpPr>
            <p:nvPr/>
          </p:nvSpPr>
          <p:spPr bwMode="auto">
            <a:xfrm>
              <a:off x="0" y="0"/>
              <a:ext cx="288"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7683" name="Rectangle 34"/>
            <p:cNvSpPr>
              <a:spLocks/>
            </p:cNvSpPr>
            <p:nvPr/>
          </p:nvSpPr>
          <p:spPr bwMode="auto">
            <a:xfrm>
              <a:off x="0" y="0"/>
              <a:ext cx="288" cy="112"/>
            </a:xfrm>
            <a:prstGeom prst="rect">
              <a:avLst/>
            </a:prstGeom>
            <a:noFill/>
            <a:ln w="12700">
              <a:noFill/>
              <a:miter lim="800000"/>
              <a:headEnd/>
              <a:tailEnd/>
            </a:ln>
          </p:spPr>
          <p:txBody>
            <a:bodyPr lIns="0" tIns="0" rIns="40639" bIns="0">
              <a:prstTxWarp prst="textNoShape">
                <a:avLst/>
              </a:prstTxWarp>
            </a:bodyPr>
            <a:lstStyle/>
            <a:p>
              <a:pPr marL="39638">
                <a:spcBef>
                  <a:spcPts val="700"/>
                </a:spcBef>
              </a:pPr>
              <a:r>
                <a:rPr lang="en-US" sz="1200" dirty="0">
                  <a:solidFill>
                    <a:srgbClr val="000000"/>
                  </a:solidFill>
                  <a:latin typeface="Arial" pitchFamily="-20" charset="0"/>
                  <a:ea typeface="Arial" pitchFamily="-20" charset="0"/>
                  <a:cs typeface="Arial" pitchFamily="-20" charset="0"/>
                  <a:sym typeface="Arial" pitchFamily="-20" charset="0"/>
                </a:rPr>
                <a:t>1.0</a:t>
              </a:r>
            </a:p>
          </p:txBody>
        </p:sp>
      </p:grpSp>
      <p:grpSp>
        <p:nvGrpSpPr>
          <p:cNvPr id="27664" name="Group 35"/>
          <p:cNvGrpSpPr>
            <a:grpSpLocks/>
          </p:cNvGrpSpPr>
          <p:nvPr/>
        </p:nvGrpSpPr>
        <p:grpSpPr bwMode="auto">
          <a:xfrm>
            <a:off x="3081338" y="5275274"/>
            <a:ext cx="457200" cy="274637"/>
            <a:chOff x="0" y="0"/>
            <a:chExt cx="288" cy="173"/>
          </a:xfrm>
        </p:grpSpPr>
        <p:sp>
          <p:nvSpPr>
            <p:cNvPr id="27680" name="Rectangle 36"/>
            <p:cNvSpPr>
              <a:spLocks/>
            </p:cNvSpPr>
            <p:nvPr/>
          </p:nvSpPr>
          <p:spPr bwMode="auto">
            <a:xfrm>
              <a:off x="0" y="0"/>
              <a:ext cx="288"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7681" name="Rectangle 37"/>
            <p:cNvSpPr>
              <a:spLocks/>
            </p:cNvSpPr>
            <p:nvPr/>
          </p:nvSpPr>
          <p:spPr bwMode="auto">
            <a:xfrm>
              <a:off x="0" y="0"/>
              <a:ext cx="288" cy="112"/>
            </a:xfrm>
            <a:prstGeom prst="rect">
              <a:avLst/>
            </a:prstGeom>
            <a:noFill/>
            <a:ln w="12700">
              <a:noFill/>
              <a:miter lim="800000"/>
              <a:headEnd/>
              <a:tailEnd/>
            </a:ln>
          </p:spPr>
          <p:txBody>
            <a:bodyPr lIns="0" tIns="0" rIns="40639" bIns="0">
              <a:prstTxWarp prst="textNoShape">
                <a:avLst/>
              </a:prstTxWarp>
            </a:bodyPr>
            <a:lstStyle/>
            <a:p>
              <a:pPr marL="39638">
                <a:spcBef>
                  <a:spcPts val="700"/>
                </a:spcBef>
              </a:pPr>
              <a:r>
                <a:rPr lang="en-US" sz="1200" dirty="0">
                  <a:solidFill>
                    <a:srgbClr val="000000"/>
                  </a:solidFill>
                  <a:latin typeface="Arial" pitchFamily="-20" charset="0"/>
                  <a:ea typeface="Arial" pitchFamily="-20" charset="0"/>
                  <a:cs typeface="Arial" pitchFamily="-20" charset="0"/>
                  <a:sym typeface="Arial" pitchFamily="-20" charset="0"/>
                </a:rPr>
                <a:t>1.5</a:t>
              </a:r>
            </a:p>
          </p:txBody>
        </p:sp>
      </p:grpSp>
      <p:grpSp>
        <p:nvGrpSpPr>
          <p:cNvPr id="27665" name="Group 38"/>
          <p:cNvGrpSpPr>
            <a:grpSpLocks/>
          </p:cNvGrpSpPr>
          <p:nvPr/>
        </p:nvGrpSpPr>
        <p:grpSpPr bwMode="auto">
          <a:xfrm>
            <a:off x="4148138" y="5257800"/>
            <a:ext cx="457200" cy="274638"/>
            <a:chOff x="0" y="0"/>
            <a:chExt cx="288" cy="173"/>
          </a:xfrm>
        </p:grpSpPr>
        <p:sp>
          <p:nvSpPr>
            <p:cNvPr id="27678" name="Rectangle 39"/>
            <p:cNvSpPr>
              <a:spLocks/>
            </p:cNvSpPr>
            <p:nvPr/>
          </p:nvSpPr>
          <p:spPr bwMode="auto">
            <a:xfrm>
              <a:off x="0" y="0"/>
              <a:ext cx="288"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7679" name="Rectangle 40"/>
            <p:cNvSpPr>
              <a:spLocks/>
            </p:cNvSpPr>
            <p:nvPr/>
          </p:nvSpPr>
          <p:spPr bwMode="auto">
            <a:xfrm>
              <a:off x="0" y="0"/>
              <a:ext cx="288" cy="112"/>
            </a:xfrm>
            <a:prstGeom prst="rect">
              <a:avLst/>
            </a:prstGeom>
            <a:noFill/>
            <a:ln w="12700">
              <a:noFill/>
              <a:miter lim="800000"/>
              <a:headEnd/>
              <a:tailEnd/>
            </a:ln>
          </p:spPr>
          <p:txBody>
            <a:bodyPr lIns="0" tIns="0" rIns="40639" bIns="0">
              <a:prstTxWarp prst="textNoShape">
                <a:avLst/>
              </a:prstTxWarp>
            </a:bodyPr>
            <a:lstStyle/>
            <a:p>
              <a:pPr marL="39638">
                <a:spcBef>
                  <a:spcPts val="700"/>
                </a:spcBef>
              </a:pPr>
              <a:r>
                <a:rPr lang="en-US" sz="1200" dirty="0">
                  <a:solidFill>
                    <a:srgbClr val="000000"/>
                  </a:solidFill>
                  <a:latin typeface="Arial" pitchFamily="-20" charset="0"/>
                  <a:ea typeface="Arial" pitchFamily="-20" charset="0"/>
                  <a:cs typeface="Arial" pitchFamily="-20" charset="0"/>
                  <a:sym typeface="Arial" pitchFamily="-20" charset="0"/>
                </a:rPr>
                <a:t>2.0</a:t>
              </a:r>
            </a:p>
          </p:txBody>
        </p:sp>
      </p:grpSp>
      <p:grpSp>
        <p:nvGrpSpPr>
          <p:cNvPr id="27666" name="Group 41"/>
          <p:cNvGrpSpPr>
            <a:grpSpLocks/>
          </p:cNvGrpSpPr>
          <p:nvPr/>
        </p:nvGrpSpPr>
        <p:grpSpPr bwMode="auto">
          <a:xfrm>
            <a:off x="5181600" y="5257800"/>
            <a:ext cx="457200" cy="274638"/>
            <a:chOff x="0" y="0"/>
            <a:chExt cx="288" cy="173"/>
          </a:xfrm>
        </p:grpSpPr>
        <p:sp>
          <p:nvSpPr>
            <p:cNvPr id="27676" name="Rectangle 42"/>
            <p:cNvSpPr>
              <a:spLocks/>
            </p:cNvSpPr>
            <p:nvPr/>
          </p:nvSpPr>
          <p:spPr bwMode="auto">
            <a:xfrm>
              <a:off x="0" y="0"/>
              <a:ext cx="288"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7677" name="Rectangle 43"/>
            <p:cNvSpPr>
              <a:spLocks/>
            </p:cNvSpPr>
            <p:nvPr/>
          </p:nvSpPr>
          <p:spPr bwMode="auto">
            <a:xfrm>
              <a:off x="0" y="0"/>
              <a:ext cx="288" cy="112"/>
            </a:xfrm>
            <a:prstGeom prst="rect">
              <a:avLst/>
            </a:prstGeom>
            <a:noFill/>
            <a:ln w="12700">
              <a:noFill/>
              <a:miter lim="800000"/>
              <a:headEnd/>
              <a:tailEnd/>
            </a:ln>
          </p:spPr>
          <p:txBody>
            <a:bodyPr lIns="0" tIns="0" rIns="40639" bIns="0">
              <a:prstTxWarp prst="textNoShape">
                <a:avLst/>
              </a:prstTxWarp>
            </a:bodyPr>
            <a:lstStyle/>
            <a:p>
              <a:pPr marL="39638">
                <a:spcBef>
                  <a:spcPts val="700"/>
                </a:spcBef>
              </a:pPr>
              <a:r>
                <a:rPr lang="en-US" sz="1200" dirty="0">
                  <a:solidFill>
                    <a:srgbClr val="000000"/>
                  </a:solidFill>
                  <a:latin typeface="Arial" pitchFamily="-20" charset="0"/>
                  <a:ea typeface="Arial" pitchFamily="-20" charset="0"/>
                  <a:cs typeface="Arial" pitchFamily="-20" charset="0"/>
                  <a:sym typeface="Arial" pitchFamily="-20" charset="0"/>
                </a:rPr>
                <a:t>2.5</a:t>
              </a:r>
            </a:p>
          </p:txBody>
        </p:sp>
      </p:grpSp>
      <p:grpSp>
        <p:nvGrpSpPr>
          <p:cNvPr id="27667" name="Group 44"/>
          <p:cNvGrpSpPr>
            <a:grpSpLocks/>
          </p:cNvGrpSpPr>
          <p:nvPr/>
        </p:nvGrpSpPr>
        <p:grpSpPr bwMode="auto">
          <a:xfrm>
            <a:off x="6216650" y="5257800"/>
            <a:ext cx="457200" cy="274638"/>
            <a:chOff x="0" y="0"/>
            <a:chExt cx="288" cy="173"/>
          </a:xfrm>
        </p:grpSpPr>
        <p:sp>
          <p:nvSpPr>
            <p:cNvPr id="27674" name="Rectangle 45"/>
            <p:cNvSpPr>
              <a:spLocks/>
            </p:cNvSpPr>
            <p:nvPr/>
          </p:nvSpPr>
          <p:spPr bwMode="auto">
            <a:xfrm>
              <a:off x="0" y="0"/>
              <a:ext cx="288"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7675" name="Rectangle 46"/>
            <p:cNvSpPr>
              <a:spLocks/>
            </p:cNvSpPr>
            <p:nvPr/>
          </p:nvSpPr>
          <p:spPr bwMode="auto">
            <a:xfrm>
              <a:off x="0" y="0"/>
              <a:ext cx="288" cy="112"/>
            </a:xfrm>
            <a:prstGeom prst="rect">
              <a:avLst/>
            </a:prstGeom>
            <a:noFill/>
            <a:ln w="12700">
              <a:noFill/>
              <a:miter lim="800000"/>
              <a:headEnd/>
              <a:tailEnd/>
            </a:ln>
          </p:spPr>
          <p:txBody>
            <a:bodyPr lIns="0" tIns="0" rIns="40639" bIns="0">
              <a:prstTxWarp prst="textNoShape">
                <a:avLst/>
              </a:prstTxWarp>
            </a:bodyPr>
            <a:lstStyle/>
            <a:p>
              <a:pPr marL="39638">
                <a:spcBef>
                  <a:spcPts val="700"/>
                </a:spcBef>
              </a:pPr>
              <a:r>
                <a:rPr lang="en-US" sz="1200" dirty="0">
                  <a:solidFill>
                    <a:srgbClr val="000000"/>
                  </a:solidFill>
                  <a:latin typeface="Arial" pitchFamily="-20" charset="0"/>
                  <a:ea typeface="Arial" pitchFamily="-20" charset="0"/>
                  <a:cs typeface="Arial" pitchFamily="-20" charset="0"/>
                  <a:sym typeface="Arial" pitchFamily="-20" charset="0"/>
                </a:rPr>
                <a:t>3.0</a:t>
              </a:r>
            </a:p>
          </p:txBody>
        </p:sp>
      </p:grpSp>
      <p:grpSp>
        <p:nvGrpSpPr>
          <p:cNvPr id="27668" name="Group 47"/>
          <p:cNvGrpSpPr>
            <a:grpSpLocks/>
          </p:cNvGrpSpPr>
          <p:nvPr/>
        </p:nvGrpSpPr>
        <p:grpSpPr bwMode="auto">
          <a:xfrm>
            <a:off x="7239000" y="5257800"/>
            <a:ext cx="457200" cy="274638"/>
            <a:chOff x="0" y="0"/>
            <a:chExt cx="288" cy="173"/>
          </a:xfrm>
        </p:grpSpPr>
        <p:sp>
          <p:nvSpPr>
            <p:cNvPr id="27672" name="Rectangle 48"/>
            <p:cNvSpPr>
              <a:spLocks/>
            </p:cNvSpPr>
            <p:nvPr/>
          </p:nvSpPr>
          <p:spPr bwMode="auto">
            <a:xfrm>
              <a:off x="0" y="0"/>
              <a:ext cx="288" cy="173"/>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27673" name="Rectangle 49"/>
            <p:cNvSpPr>
              <a:spLocks/>
            </p:cNvSpPr>
            <p:nvPr/>
          </p:nvSpPr>
          <p:spPr bwMode="auto">
            <a:xfrm>
              <a:off x="0" y="0"/>
              <a:ext cx="288" cy="112"/>
            </a:xfrm>
            <a:prstGeom prst="rect">
              <a:avLst/>
            </a:prstGeom>
            <a:noFill/>
            <a:ln w="12700">
              <a:noFill/>
              <a:miter lim="800000"/>
              <a:headEnd/>
              <a:tailEnd/>
            </a:ln>
          </p:spPr>
          <p:txBody>
            <a:bodyPr lIns="0" tIns="0" rIns="40639" bIns="0">
              <a:prstTxWarp prst="textNoShape">
                <a:avLst/>
              </a:prstTxWarp>
            </a:bodyPr>
            <a:lstStyle/>
            <a:p>
              <a:pPr marL="39638">
                <a:spcBef>
                  <a:spcPts val="700"/>
                </a:spcBef>
              </a:pPr>
              <a:r>
                <a:rPr lang="en-US" sz="1200" dirty="0">
                  <a:solidFill>
                    <a:srgbClr val="000000"/>
                  </a:solidFill>
                  <a:latin typeface="Arial" pitchFamily="-20" charset="0"/>
                  <a:ea typeface="Arial" pitchFamily="-20" charset="0"/>
                  <a:cs typeface="Arial" pitchFamily="-20" charset="0"/>
                  <a:sym typeface="Arial" pitchFamily="-20" charset="0"/>
                </a:rPr>
                <a:t>3.5</a:t>
              </a:r>
            </a:p>
          </p:txBody>
        </p:sp>
      </p:grpSp>
      <p:sp>
        <p:nvSpPr>
          <p:cNvPr id="27669" name="Rectangle 50"/>
          <p:cNvSpPr>
            <a:spLocks noGrp="1" noChangeArrowheads="1"/>
          </p:cNvSpPr>
          <p:nvPr>
            <p:ph type="title"/>
          </p:nvPr>
        </p:nvSpPr>
        <p:spPr/>
        <p:txBody>
          <a:bodyPr/>
          <a:lstStyle/>
          <a:p>
            <a:r>
              <a:rPr lang="en-US" dirty="0"/>
              <a:t>Leadership Effectiveness &amp; Reactive</a:t>
            </a:r>
          </a:p>
        </p:txBody>
      </p:sp>
      <p:sp>
        <p:nvSpPr>
          <p:cNvPr id="27670" name="Rectangle 51"/>
          <p:cNvSpPr>
            <a:spLocks/>
          </p:cNvSpPr>
          <p:nvPr/>
        </p:nvSpPr>
        <p:spPr bwMode="auto">
          <a:xfrm>
            <a:off x="3073400" y="990600"/>
            <a:ext cx="3429000" cy="228600"/>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latin typeface="Calibri"/>
            </a:endParaRPr>
          </a:p>
        </p:txBody>
      </p:sp>
      <p:sp>
        <p:nvSpPr>
          <p:cNvPr id="27671" name="Rectangle 52"/>
          <p:cNvSpPr>
            <a:spLocks/>
          </p:cNvSpPr>
          <p:nvPr/>
        </p:nvSpPr>
        <p:spPr bwMode="auto">
          <a:xfrm>
            <a:off x="6273800" y="1155700"/>
            <a:ext cx="381000" cy="152400"/>
          </a:xfrm>
          <a:prstGeom prst="rect">
            <a:avLst/>
          </a:prstGeom>
          <a:solidFill>
            <a:srgbClr val="FFFFFF"/>
          </a:solidFill>
          <a:ln w="12700">
            <a:noFill/>
            <a:miter lim="800000"/>
            <a:headEnd/>
            <a:tailEnd/>
          </a:ln>
        </p:spPr>
        <p:txBody>
          <a:bodyPr lIns="0" tIns="0" rIns="0" bIns="0">
            <a:prstTxWarp prst="textNoShape">
              <a:avLst/>
            </a:prstTxWarp>
          </a:bodyPr>
          <a:lstStyle/>
          <a:p>
            <a:endParaRPr lang="en-AU" dirty="0">
              <a:solidFill>
                <a:srgbClr val="000000"/>
              </a:solidFill>
              <a:latin typeface="Calibri"/>
            </a:endParaRPr>
          </a:p>
        </p:txBody>
      </p:sp>
      <p:sp>
        <p:nvSpPr>
          <p:cNvPr id="55" name="Text Placeholder 2"/>
          <p:cNvSpPr>
            <a:spLocks noGrp="1"/>
          </p:cNvSpPr>
          <p:nvPr>
            <p:ph type="body" sz="quarter" idx="13"/>
          </p:nvPr>
        </p:nvSpPr>
        <p:spPr>
          <a:xfrm>
            <a:off x="381000" y="6375151"/>
            <a:ext cx="5486400" cy="261610"/>
          </a:xfrm>
        </p:spPr>
        <p:txBody>
          <a:bodyPr/>
          <a:lstStyle/>
          <a:p>
            <a:r>
              <a:rPr lang="en-US" dirty="0"/>
              <a:t>LEADERSHIP CIRCLE PROFILE CERTIFICATION</a:t>
            </a:r>
          </a:p>
        </p:txBody>
      </p:sp>
      <p:sp>
        <p:nvSpPr>
          <p:cNvPr id="56" name="Text Placeholder 1"/>
          <p:cNvSpPr>
            <a:spLocks noGrp="1"/>
          </p:cNvSpPr>
          <p:nvPr>
            <p:ph type="body" sz="quarter" idx="10"/>
          </p:nvPr>
        </p:nvSpPr>
        <p:spPr>
          <a:xfrm>
            <a:off x="499235" y="18291"/>
            <a:ext cx="1710571" cy="261610"/>
          </a:xfrm>
        </p:spPr>
        <p:txBody>
          <a:bodyPr/>
          <a:lstStyle/>
          <a:p>
            <a:r>
              <a:rPr lang="en-US" dirty="0"/>
              <a:t>LCP Framework</a:t>
            </a:r>
          </a:p>
        </p:txBody>
      </p:sp>
    </p:spTree>
    <p:extLst>
      <p:ext uri="{BB962C8B-B14F-4D97-AF65-F5344CB8AC3E}">
        <p14:creationId xmlns:p14="http://schemas.microsoft.com/office/powerpoint/2010/main" val="154471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THE LEADERSHIP CIRCLE PROFILE CERTIFICATION</a:t>
            </a:r>
          </a:p>
        </p:txBody>
      </p:sp>
      <p:sp>
        <p:nvSpPr>
          <p:cNvPr id="3" name="Text Placeholder 2"/>
          <p:cNvSpPr>
            <a:spLocks noGrp="1"/>
          </p:cNvSpPr>
          <p:nvPr>
            <p:ph type="body" sz="quarter" idx="10"/>
          </p:nvPr>
        </p:nvSpPr>
        <p:spPr>
          <a:xfrm>
            <a:off x="499231" y="18289"/>
            <a:ext cx="1710571" cy="464730"/>
          </a:xfrm>
        </p:spPr>
        <p:txBody>
          <a:bodyPr/>
          <a:lstStyle/>
          <a:p>
            <a:r>
              <a:rPr lang="en-US" dirty="0"/>
              <a:t>Certification Workshop</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710" y="960831"/>
            <a:ext cx="4293448" cy="428352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852" y="960829"/>
            <a:ext cx="4293449" cy="4283524"/>
          </a:xfrm>
          <a:prstGeom prst="rect">
            <a:avLst/>
          </a:prstGeom>
        </p:spPr>
      </p:pic>
      <p:sp>
        <p:nvSpPr>
          <p:cNvPr id="7" name="TextBox 6"/>
          <p:cNvSpPr txBox="1"/>
          <p:nvPr/>
        </p:nvSpPr>
        <p:spPr>
          <a:xfrm>
            <a:off x="1882595" y="5378830"/>
            <a:ext cx="943329" cy="327616"/>
          </a:xfrm>
          <a:prstGeom prst="rect">
            <a:avLst/>
          </a:prstGeom>
          <a:noFill/>
        </p:spPr>
        <p:txBody>
          <a:bodyPr wrap="none" lIns="80610" tIns="40304" rIns="80610" bIns="40304" rtlCol="0">
            <a:spAutoFit/>
          </a:bodyPr>
          <a:lstStyle/>
          <a:p>
            <a:r>
              <a:rPr lang="en-US" sz="1600" dirty="0">
                <a:latin typeface="Corbel Regular" charset="0"/>
              </a:rPr>
              <a:t>TOP 10%</a:t>
            </a:r>
          </a:p>
        </p:txBody>
      </p:sp>
      <p:sp>
        <p:nvSpPr>
          <p:cNvPr id="8" name="TextBox 7"/>
          <p:cNvSpPr txBox="1"/>
          <p:nvPr/>
        </p:nvSpPr>
        <p:spPr>
          <a:xfrm>
            <a:off x="6088259" y="5378830"/>
            <a:ext cx="1376012" cy="327616"/>
          </a:xfrm>
          <a:prstGeom prst="rect">
            <a:avLst/>
          </a:prstGeom>
          <a:noFill/>
        </p:spPr>
        <p:txBody>
          <a:bodyPr wrap="none" lIns="80610" tIns="40304" rIns="80610" bIns="40304" rtlCol="0">
            <a:spAutoFit/>
          </a:bodyPr>
          <a:lstStyle/>
          <a:p>
            <a:r>
              <a:rPr lang="en-US" sz="1600" dirty="0">
                <a:latin typeface="Corbel Regular" charset="0"/>
              </a:rPr>
              <a:t>BOTTOM 10%</a:t>
            </a:r>
          </a:p>
        </p:txBody>
      </p:sp>
    </p:spTree>
    <p:extLst>
      <p:ext uri="{BB962C8B-B14F-4D97-AF65-F5344CB8AC3E}">
        <p14:creationId xmlns:p14="http://schemas.microsoft.com/office/powerpoint/2010/main" val="201383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873" b="20506"/>
          <a:stretch/>
        </p:blipFill>
        <p:spPr>
          <a:xfrm>
            <a:off x="-30189" y="0"/>
            <a:ext cx="9174189" cy="6858000"/>
          </a:xfrm>
          <a:prstGeom prst="rect">
            <a:avLst/>
          </a:prstGeom>
        </p:spPr>
      </p:pic>
      <p:sp>
        <p:nvSpPr>
          <p:cNvPr id="4" name="Title 2"/>
          <p:cNvSpPr>
            <a:spLocks noGrp="1"/>
          </p:cNvSpPr>
          <p:nvPr>
            <p:ph type="title"/>
          </p:nvPr>
        </p:nvSpPr>
        <p:spPr>
          <a:xfrm>
            <a:off x="342900" y="1428750"/>
            <a:ext cx="7924800" cy="400050"/>
          </a:xfrm>
        </p:spPr>
        <p:txBody>
          <a:bodyPr>
            <a:normAutofit fontScale="90000"/>
          </a:bodyPr>
          <a:lstStyle/>
          <a:p>
            <a:pPr algn="l"/>
            <a:r>
              <a:rPr lang="en-US" sz="2700" b="1" dirty="0">
                <a:latin typeface="Helvetica" pitchFamily="2" charset="0"/>
              </a:rPr>
              <a:t>OUR PURPOSE</a:t>
            </a:r>
          </a:p>
        </p:txBody>
      </p:sp>
      <p:sp>
        <p:nvSpPr>
          <p:cNvPr id="5" name="Content Placeholder 3"/>
          <p:cNvSpPr txBox="1">
            <a:spLocks/>
          </p:cNvSpPr>
          <p:nvPr/>
        </p:nvSpPr>
        <p:spPr>
          <a:xfrm>
            <a:off x="342900" y="1993900"/>
            <a:ext cx="6743700" cy="1263650"/>
          </a:xfrm>
          <a:prstGeom prst="rect">
            <a:avLst/>
          </a:prstGeom>
        </p:spPr>
        <p:txBody>
          <a:bodyPr vert="horz" lIns="68564" tIns="34282" rIns="68564" bIns="34282"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solidFill>
                  <a:schemeClr val="tx1">
                    <a:lumMod val="50000"/>
                  </a:schemeClr>
                </a:solidFill>
                <a:latin typeface="Helvetica Light" panose="020B0403020202020204" pitchFamily="34" charset="0"/>
              </a:rPr>
              <a:t>We exist to evolve the conscious practice of leadership, to steward the planet, and to awaken us all to our inherent unity.</a:t>
            </a:r>
          </a:p>
          <a:p>
            <a:endParaRPr lang="en-US" sz="2025" dirty="0">
              <a:solidFill>
                <a:schemeClr val="tx1">
                  <a:lumMod val="50000"/>
                </a:schemeClr>
              </a:solidFill>
              <a:latin typeface="Helvetica Light" panose="020B0403020202020204" pitchFamily="34" charset="0"/>
            </a:endParaRPr>
          </a:p>
        </p:txBody>
      </p:sp>
    </p:spTree>
    <p:extLst>
      <p:ext uri="{BB962C8B-B14F-4D97-AF65-F5344CB8AC3E}">
        <p14:creationId xmlns:p14="http://schemas.microsoft.com/office/powerpoint/2010/main" val="3947514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a:spLocks noGrp="1"/>
          </p:cNvSpPr>
          <p:nvPr>
            <p:ph type="body" sz="quarter" idx="13"/>
          </p:nvPr>
        </p:nvSpPr>
        <p:spPr/>
        <p:txBody>
          <a:bodyPr/>
          <a:lstStyle/>
          <a:p>
            <a:r>
              <a:rPr lang="en-US" dirty="0"/>
              <a:t>THE LEADERSHIP CIRCLE PROFILE CERTIFICATION</a:t>
            </a:r>
          </a:p>
        </p:txBody>
      </p:sp>
      <p:sp>
        <p:nvSpPr>
          <p:cNvPr id="10" name="Text Placeholder 25"/>
          <p:cNvSpPr>
            <a:spLocks noGrp="1"/>
          </p:cNvSpPr>
          <p:nvPr>
            <p:ph type="body" sz="quarter" idx="10"/>
          </p:nvPr>
        </p:nvSpPr>
        <p:spPr/>
        <p:txBody>
          <a:bodyPr/>
          <a:lstStyle/>
          <a:p>
            <a:r>
              <a:rPr lang="en-US" dirty="0"/>
              <a:t>Certification Workshop</a:t>
            </a:r>
          </a:p>
        </p:txBody>
      </p:sp>
      <p:sp>
        <p:nvSpPr>
          <p:cNvPr id="83971" name="Rectangle 2"/>
          <p:cNvSpPr>
            <a:spLocks noGrp="1" noChangeArrowheads="1"/>
          </p:cNvSpPr>
          <p:nvPr>
            <p:ph type="title"/>
          </p:nvPr>
        </p:nvSpPr>
        <p:spPr/>
        <p:txBody>
          <a:bodyPr/>
          <a:lstStyle/>
          <a:p>
            <a:r>
              <a:rPr lang="en-US" dirty="0"/>
              <a:t>Reactive Tendencies</a:t>
            </a:r>
          </a:p>
        </p:txBody>
      </p:sp>
      <p:pic>
        <p:nvPicPr>
          <p:cNvPr id="83972" name="Picture 3"/>
          <p:cNvPicPr>
            <a:picLocks noChangeArrowheads="1"/>
          </p:cNvPicPr>
          <p:nvPr/>
        </p:nvPicPr>
        <p:blipFill>
          <a:blip r:embed="rId3"/>
          <a:srcRect/>
          <a:stretch>
            <a:fillRect/>
          </a:stretch>
        </p:blipFill>
        <p:spPr bwMode="auto">
          <a:xfrm>
            <a:off x="499230" y="1295399"/>
            <a:ext cx="8297298" cy="4876801"/>
          </a:xfrm>
          <a:prstGeom prst="rect">
            <a:avLst/>
          </a:prstGeom>
          <a:noFill/>
          <a:ln w="12700">
            <a:noFill/>
            <a:miter lim="800000"/>
            <a:headEnd/>
            <a:tailEnd/>
          </a:ln>
        </p:spPr>
      </p:pic>
    </p:spTree>
    <p:extLst>
      <p:ext uri="{BB962C8B-B14F-4D97-AF65-F5344CB8AC3E}">
        <p14:creationId xmlns:p14="http://schemas.microsoft.com/office/powerpoint/2010/main" val="403696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15355" y="941294"/>
            <a:ext cx="5234291" cy="3690328"/>
            <a:chOff x="195851" y="831825"/>
            <a:chExt cx="9533313" cy="6721274"/>
          </a:xfrm>
        </p:grpSpPr>
        <p:sp>
          <p:nvSpPr>
            <p:cNvPr id="36" name="TextBox 35"/>
            <p:cNvSpPr txBox="1"/>
            <p:nvPr/>
          </p:nvSpPr>
          <p:spPr>
            <a:xfrm>
              <a:off x="2611386" y="4627995"/>
              <a:ext cx="4809423" cy="2925104"/>
            </a:xfrm>
            <a:prstGeom prst="rect">
              <a:avLst/>
            </a:prstGeom>
            <a:noFill/>
          </p:spPr>
          <p:txBody>
            <a:bodyPr spcFirstLastPara="1" wrap="none" lIns="89896" tIns="44948" rIns="89896" bIns="44948" numCol="1" rtlCol="0">
              <a:prstTxWarp prst="textArchDown">
                <a:avLst>
                  <a:gd name="adj" fmla="val 21586204"/>
                </a:avLst>
              </a:prstTxWarp>
              <a:spAutoFit/>
              <a:scene3d>
                <a:camera prst="orthographicFront">
                  <a:rot lat="0" lon="0" rev="0"/>
                </a:camera>
                <a:lightRig rig="threePt" dir="t"/>
              </a:scene3d>
            </a:bodyPr>
            <a:lstStyle/>
            <a:p>
              <a:pPr algn="ctr"/>
              <a:r>
                <a:rPr lang="en-US" sz="3500" dirty="0">
                  <a:solidFill>
                    <a:srgbClr val="30424E"/>
                  </a:solidFill>
                  <a:latin typeface="Arial" pitchFamily="34" charset="0"/>
                  <a:cs typeface="Arial" pitchFamily="34" charset="0"/>
                </a:rPr>
                <a:t>PROTECTING</a:t>
              </a:r>
            </a:p>
          </p:txBody>
        </p:sp>
        <p:sp>
          <p:nvSpPr>
            <p:cNvPr id="40" name="TextBox 39"/>
            <p:cNvSpPr txBox="1"/>
            <p:nvPr/>
          </p:nvSpPr>
          <p:spPr>
            <a:xfrm rot="16200000">
              <a:off x="5942161" y="1453275"/>
              <a:ext cx="4408452" cy="3165554"/>
            </a:xfrm>
            <a:prstGeom prst="rect">
              <a:avLst/>
            </a:prstGeom>
            <a:noFill/>
          </p:spPr>
          <p:txBody>
            <a:bodyPr spcFirstLastPara="1" wrap="none" lIns="89896" tIns="44948" rIns="89896" bIns="44948" numCol="1" rtlCol="0">
              <a:prstTxWarp prst="textArchDown">
                <a:avLst>
                  <a:gd name="adj" fmla="val 21279654"/>
                </a:avLst>
              </a:prstTxWarp>
              <a:spAutoFit/>
              <a:scene3d>
                <a:camera prst="orthographicFront">
                  <a:rot lat="0" lon="0" rev="0"/>
                </a:camera>
                <a:lightRig rig="threePt" dir="t"/>
              </a:scene3d>
            </a:bodyPr>
            <a:lstStyle/>
            <a:p>
              <a:pPr algn="ctr"/>
              <a:r>
                <a:rPr lang="en-US" sz="3500" dirty="0">
                  <a:solidFill>
                    <a:srgbClr val="30424E"/>
                  </a:solidFill>
                  <a:latin typeface="Arial" pitchFamily="34" charset="0"/>
                  <a:cs typeface="Arial" pitchFamily="34" charset="0"/>
                </a:rPr>
                <a:t>CONTROLLING</a:t>
              </a:r>
            </a:p>
          </p:txBody>
        </p:sp>
        <p:sp>
          <p:nvSpPr>
            <p:cNvPr id="39" name="TextBox 38"/>
            <p:cNvSpPr txBox="1"/>
            <p:nvPr/>
          </p:nvSpPr>
          <p:spPr>
            <a:xfrm rot="16200000">
              <a:off x="-301972" y="1329648"/>
              <a:ext cx="4408455" cy="3412810"/>
            </a:xfrm>
            <a:prstGeom prst="rect">
              <a:avLst/>
            </a:prstGeom>
            <a:noFill/>
          </p:spPr>
          <p:txBody>
            <a:bodyPr spcFirstLastPara="1" wrap="none" lIns="89896" tIns="44948" rIns="89896" bIns="44948" numCol="1" rtlCol="0">
              <a:prstTxWarp prst="textArchUp">
                <a:avLst>
                  <a:gd name="adj" fmla="val 10819554"/>
                </a:avLst>
              </a:prstTxWarp>
              <a:spAutoFit/>
              <a:scene3d>
                <a:camera prst="orthographicFront">
                  <a:rot lat="0" lon="0" rev="0"/>
                </a:camera>
                <a:lightRig rig="threePt" dir="t"/>
              </a:scene3d>
            </a:bodyPr>
            <a:lstStyle/>
            <a:p>
              <a:pPr algn="ctr"/>
              <a:r>
                <a:rPr lang="en-US" sz="3500" dirty="0">
                  <a:solidFill>
                    <a:srgbClr val="30424E"/>
                  </a:solidFill>
                  <a:latin typeface="Arial" pitchFamily="34" charset="0"/>
                  <a:cs typeface="Arial" pitchFamily="34" charset="0"/>
                </a:rPr>
                <a:t>COMPLYING</a:t>
              </a:r>
            </a:p>
          </p:txBody>
        </p:sp>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16444"/>
            <a:stretch/>
          </p:blipFill>
          <p:spPr>
            <a:xfrm rot="10800000">
              <a:off x="6201190" y="1822437"/>
              <a:ext cx="1004567" cy="1749471"/>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587219" y="3469503"/>
              <a:ext cx="888844" cy="1698016"/>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9621" y="1822437"/>
              <a:ext cx="862701" cy="1749471"/>
            </a:xfrm>
            <a:prstGeom prst="rect">
              <a:avLst/>
            </a:prstGeom>
          </p:spPr>
        </p:pic>
        <p:sp>
          <p:nvSpPr>
            <p:cNvPr id="30" name="Oval 29"/>
            <p:cNvSpPr/>
            <p:nvPr/>
          </p:nvSpPr>
          <p:spPr>
            <a:xfrm>
              <a:off x="4107180" y="1727200"/>
              <a:ext cx="1760220" cy="181356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89896" tIns="44948" rIns="89896" bIns="44948" rtlCol="0" anchor="ctr"/>
            <a:lstStyle/>
            <a:p>
              <a:pPr algn="ctr"/>
              <a:endParaRPr lang="en-US" sz="1600" dirty="0">
                <a:latin typeface="Corbel Regular" charset="0"/>
              </a:endParaRPr>
            </a:p>
          </p:txBody>
        </p:sp>
        <p:sp>
          <p:nvSpPr>
            <p:cNvPr id="35" name="TextBox 34"/>
            <p:cNvSpPr txBox="1"/>
            <p:nvPr/>
          </p:nvSpPr>
          <p:spPr>
            <a:xfrm>
              <a:off x="4191001" y="2008834"/>
              <a:ext cx="1647405" cy="1500514"/>
            </a:xfrm>
            <a:prstGeom prst="rect">
              <a:avLst/>
            </a:prstGeom>
            <a:noFill/>
          </p:spPr>
          <p:txBody>
            <a:bodyPr wrap="square" lIns="89896" tIns="44948" rIns="89896" bIns="44948" rtlCol="0">
              <a:spAutoFit/>
            </a:bodyPr>
            <a:lstStyle/>
            <a:p>
              <a:pPr algn="ctr"/>
              <a:r>
                <a:rPr lang="en-US" sz="1600" dirty="0">
                  <a:latin typeface="Corbel" panose="020B0503020204020204" pitchFamily="34" charset="0"/>
                  <a:cs typeface="Arial" pitchFamily="34" charset="0"/>
                </a:rPr>
                <a:t>Identity</a:t>
              </a:r>
            </a:p>
            <a:p>
              <a:pPr algn="ctr"/>
              <a:r>
                <a:rPr lang="en-US" sz="1600" dirty="0">
                  <a:latin typeface="Corbel" panose="020B0503020204020204" pitchFamily="34" charset="0"/>
                  <a:cs typeface="Arial" pitchFamily="34" charset="0"/>
                </a:rPr>
                <a:t>Safety</a:t>
              </a:r>
            </a:p>
            <a:p>
              <a:pPr algn="ctr"/>
              <a:r>
                <a:rPr lang="en-US" sz="1600" dirty="0">
                  <a:latin typeface="Corbel" panose="020B0503020204020204" pitchFamily="34" charset="0"/>
                  <a:cs typeface="Arial" pitchFamily="34" charset="0"/>
                </a:rPr>
                <a:t>Worth</a:t>
              </a:r>
            </a:p>
          </p:txBody>
        </p:sp>
        <p:sp>
          <p:nvSpPr>
            <p:cNvPr id="20" name="TextBox 19"/>
            <p:cNvSpPr txBox="1"/>
            <p:nvPr/>
          </p:nvSpPr>
          <p:spPr>
            <a:xfrm>
              <a:off x="374737" y="1604748"/>
              <a:ext cx="2968542" cy="2968129"/>
            </a:xfrm>
            <a:prstGeom prst="rect">
              <a:avLst/>
            </a:prstGeom>
            <a:noFill/>
          </p:spPr>
          <p:txBody>
            <a:bodyPr wrap="none" lIns="89896" tIns="44948" rIns="89896" bIns="44948" rtlCol="0">
              <a:spAutoFit/>
            </a:bodyPr>
            <a:lstStyle/>
            <a:p>
              <a:pPr algn="ctr"/>
              <a:r>
                <a:rPr lang="en-US" sz="2000" b="1" dirty="0">
                  <a:solidFill>
                    <a:srgbClr val="333333"/>
                  </a:solidFill>
                  <a:latin typeface="Corbel" panose="020B0503020204020204" pitchFamily="34" charset="0"/>
                  <a:cs typeface="Arial" pitchFamily="34" charset="0"/>
                </a:rPr>
                <a:t>Loved</a:t>
              </a:r>
            </a:p>
            <a:p>
              <a:pPr algn="ctr"/>
              <a:r>
                <a:rPr lang="en-US" sz="2000" b="1" dirty="0">
                  <a:solidFill>
                    <a:srgbClr val="333333"/>
                  </a:solidFill>
                  <a:latin typeface="Corbel" panose="020B0503020204020204" pitchFamily="34" charset="0"/>
                  <a:cs typeface="Arial" pitchFamily="34" charset="0"/>
                </a:rPr>
                <a:t>Meeting</a:t>
              </a:r>
            </a:p>
            <a:p>
              <a:pPr algn="ctr"/>
              <a:r>
                <a:rPr lang="en-US" sz="2000" b="1" dirty="0">
                  <a:solidFill>
                    <a:srgbClr val="333333"/>
                  </a:solidFill>
                  <a:latin typeface="Corbel" panose="020B0503020204020204" pitchFamily="34" charset="0"/>
                  <a:cs typeface="Arial" pitchFamily="34" charset="0"/>
                </a:rPr>
                <a:t>Expectations</a:t>
              </a:r>
            </a:p>
            <a:p>
              <a:pPr algn="ctr"/>
              <a:r>
                <a:rPr lang="en-US" sz="2000" b="1" dirty="0">
                  <a:solidFill>
                    <a:srgbClr val="333333"/>
                  </a:solidFill>
                  <a:latin typeface="Corbel" panose="020B0503020204020204" pitchFamily="34" charset="0"/>
                  <a:cs typeface="Arial" pitchFamily="34" charset="0"/>
                </a:rPr>
                <a:t>Pleasing</a:t>
              </a:r>
            </a:p>
            <a:p>
              <a:pPr algn="ctr"/>
              <a:r>
                <a:rPr lang="en-US" sz="2000" b="1" dirty="0">
                  <a:solidFill>
                    <a:srgbClr val="333333"/>
                  </a:solidFill>
                  <a:latin typeface="Corbel" panose="020B0503020204020204" pitchFamily="34" charset="0"/>
                  <a:cs typeface="Arial" pitchFamily="34" charset="0"/>
                </a:rPr>
                <a:t>Accepted</a:t>
              </a:r>
            </a:p>
          </p:txBody>
        </p:sp>
        <p:sp>
          <p:nvSpPr>
            <p:cNvPr id="38" name="TextBox 37"/>
            <p:cNvSpPr txBox="1"/>
            <p:nvPr/>
          </p:nvSpPr>
          <p:spPr>
            <a:xfrm>
              <a:off x="6858026" y="1112491"/>
              <a:ext cx="2341517" cy="3528689"/>
            </a:xfrm>
            <a:prstGeom prst="rect">
              <a:avLst/>
            </a:prstGeom>
            <a:noFill/>
          </p:spPr>
          <p:txBody>
            <a:bodyPr wrap="none" lIns="89896" tIns="44948" rIns="89896" bIns="44948" rtlCol="0">
              <a:spAutoFit/>
            </a:bodyPr>
            <a:lstStyle/>
            <a:p>
              <a:pPr algn="ctr"/>
              <a:r>
                <a:rPr lang="en-US" sz="2000" b="1" dirty="0">
                  <a:solidFill>
                    <a:srgbClr val="333333"/>
                  </a:solidFill>
                  <a:latin typeface="Corbel" panose="020B0503020204020204" pitchFamily="34" charset="0"/>
                  <a:cs typeface="Arial" pitchFamily="34" charset="0"/>
                </a:rPr>
                <a:t>#1</a:t>
              </a:r>
            </a:p>
            <a:p>
              <a:pPr algn="ctr"/>
              <a:r>
                <a:rPr lang="en-US" sz="2000" b="1" dirty="0">
                  <a:solidFill>
                    <a:srgbClr val="333333"/>
                  </a:solidFill>
                  <a:latin typeface="Corbel" panose="020B0503020204020204" pitchFamily="34" charset="0"/>
                  <a:cs typeface="Arial" pitchFamily="34" charset="0"/>
                </a:rPr>
                <a:t>Excel</a:t>
              </a:r>
            </a:p>
            <a:p>
              <a:pPr algn="ctr"/>
              <a:r>
                <a:rPr lang="en-US" sz="2000" b="1" dirty="0">
                  <a:solidFill>
                    <a:srgbClr val="333333"/>
                  </a:solidFill>
                  <a:latin typeface="Corbel" panose="020B0503020204020204" pitchFamily="34" charset="0"/>
                  <a:cs typeface="Arial" pitchFamily="34" charset="0"/>
                </a:rPr>
                <a:t>Achieve</a:t>
              </a:r>
            </a:p>
            <a:p>
              <a:pPr algn="ctr"/>
              <a:r>
                <a:rPr lang="en-US" sz="2000" b="1" dirty="0">
                  <a:solidFill>
                    <a:srgbClr val="333333"/>
                  </a:solidFill>
                  <a:latin typeface="Corbel" panose="020B0503020204020204" pitchFamily="34" charset="0"/>
                  <a:cs typeface="Arial" pitchFamily="34" charset="0"/>
                </a:rPr>
                <a:t>Dominate</a:t>
              </a:r>
            </a:p>
            <a:p>
              <a:pPr algn="ctr"/>
              <a:r>
                <a:rPr lang="en-US" sz="2000" b="1" dirty="0">
                  <a:solidFill>
                    <a:srgbClr val="333333"/>
                  </a:solidFill>
                  <a:latin typeface="Corbel" panose="020B0503020204020204" pitchFamily="34" charset="0"/>
                  <a:cs typeface="Arial" pitchFamily="34" charset="0"/>
                </a:rPr>
                <a:t>Control</a:t>
              </a:r>
            </a:p>
            <a:p>
              <a:pPr algn="ctr"/>
              <a:r>
                <a:rPr lang="en-US" sz="2000" b="1" dirty="0">
                  <a:solidFill>
                    <a:srgbClr val="333333"/>
                  </a:solidFill>
                  <a:latin typeface="Corbel" panose="020B0503020204020204" pitchFamily="34" charset="0"/>
                  <a:cs typeface="Arial" pitchFamily="34" charset="0"/>
                </a:rPr>
                <a:t>Win</a:t>
              </a:r>
            </a:p>
          </p:txBody>
        </p:sp>
        <p:sp>
          <p:nvSpPr>
            <p:cNvPr id="41" name="TextBox 40"/>
            <p:cNvSpPr txBox="1"/>
            <p:nvPr/>
          </p:nvSpPr>
          <p:spPr>
            <a:xfrm>
              <a:off x="3444394" y="4749799"/>
              <a:ext cx="3174510" cy="2407569"/>
            </a:xfrm>
            <a:prstGeom prst="rect">
              <a:avLst/>
            </a:prstGeom>
            <a:noFill/>
          </p:spPr>
          <p:txBody>
            <a:bodyPr wrap="none" lIns="89896" tIns="44948" rIns="89896" bIns="44948" rtlCol="0">
              <a:spAutoFit/>
            </a:bodyPr>
            <a:lstStyle/>
            <a:p>
              <a:pPr algn="ctr"/>
              <a:r>
                <a:rPr lang="en-US" sz="2000" b="1" dirty="0">
                  <a:solidFill>
                    <a:srgbClr val="333333"/>
                  </a:solidFill>
                  <a:latin typeface="Corbel" panose="020B0503020204020204" pitchFamily="34" charset="0"/>
                  <a:cs typeface="Arial" pitchFamily="34" charset="0"/>
                </a:rPr>
                <a:t>Superior</a:t>
              </a:r>
            </a:p>
            <a:p>
              <a:pPr algn="ctr"/>
              <a:r>
                <a:rPr lang="en-US" sz="2000" b="1" dirty="0">
                  <a:solidFill>
                    <a:srgbClr val="333333"/>
                  </a:solidFill>
                  <a:latin typeface="Corbel" panose="020B0503020204020204" pitchFamily="34" charset="0"/>
                  <a:cs typeface="Arial" pitchFamily="34" charset="0"/>
                </a:rPr>
                <a:t>Right</a:t>
              </a:r>
            </a:p>
            <a:p>
              <a:pPr algn="ctr"/>
              <a:r>
                <a:rPr lang="en-US" sz="2000" b="1" dirty="0">
                  <a:solidFill>
                    <a:srgbClr val="333333"/>
                  </a:solidFill>
                  <a:latin typeface="Corbel" panose="020B0503020204020204" pitchFamily="34" charset="0"/>
                  <a:cs typeface="Arial" pitchFamily="34" charset="0"/>
                </a:rPr>
                <a:t>Self-Sufficient</a:t>
              </a:r>
            </a:p>
            <a:p>
              <a:pPr algn="ctr"/>
              <a:r>
                <a:rPr lang="en-US" sz="2000" b="1" dirty="0">
                  <a:solidFill>
                    <a:srgbClr val="333333"/>
                  </a:solidFill>
                  <a:latin typeface="Corbel" panose="020B0503020204020204" pitchFamily="34" charset="0"/>
                  <a:cs typeface="Arial" pitchFamily="34" charset="0"/>
                </a:rPr>
                <a:t>Distant</a:t>
              </a:r>
            </a:p>
          </p:txBody>
        </p:sp>
      </p:grpSp>
      <p:sp>
        <p:nvSpPr>
          <p:cNvPr id="29" name="Title 99"/>
          <p:cNvSpPr txBox="1">
            <a:spLocks/>
          </p:cNvSpPr>
          <p:nvPr/>
        </p:nvSpPr>
        <p:spPr>
          <a:xfrm>
            <a:off x="430306" y="336176"/>
            <a:ext cx="7987553" cy="457200"/>
          </a:xfrm>
          <a:prstGeom prst="rect">
            <a:avLst/>
          </a:prstGeom>
        </p:spPr>
        <p:txBody>
          <a:bodyPr vert="horz" lIns="89770" tIns="44886" rIns="89770" bIns="44886" rtlCol="0" anchor="ctr">
            <a:noAutofit/>
          </a:bodyPr>
          <a:lstStyle>
            <a:lvl1pPr algn="ctr" defTabSz="914400" rtl="0" eaLnBrk="1" latinLnBrk="0" hangingPunct="1">
              <a:spcBef>
                <a:spcPct val="0"/>
              </a:spcBef>
              <a:buNone/>
              <a:defRPr sz="4400" kern="1200">
                <a:solidFill>
                  <a:schemeClr val="tx1"/>
                </a:solidFill>
                <a:latin typeface="Corbel" panose="020B0503020204020204" pitchFamily="34" charset="0"/>
                <a:ea typeface="+mj-ea"/>
                <a:cs typeface="+mj-cs"/>
              </a:defRPr>
            </a:lvl1pPr>
          </a:lstStyle>
          <a:p>
            <a:pPr algn="l"/>
            <a:r>
              <a:rPr lang="en-US" sz="2700" b="1" dirty="0">
                <a:solidFill>
                  <a:schemeClr val="accent1"/>
                </a:solidFill>
              </a:rPr>
              <a:t>Gifts</a:t>
            </a:r>
            <a:r>
              <a:rPr lang="en-US" sz="2700" dirty="0"/>
              <a:t> </a:t>
            </a:r>
            <a:r>
              <a:rPr lang="en-US" sz="2700" dirty="0">
                <a:solidFill>
                  <a:srgbClr val="303031"/>
                </a:solidFill>
              </a:rPr>
              <a:t>in the Reactive Character Structure</a:t>
            </a:r>
            <a:endParaRPr lang="en-US" sz="2700" dirty="0">
              <a:solidFill>
                <a:srgbClr val="303031"/>
              </a:solidFill>
              <a:cs typeface="Arial" charset="0"/>
            </a:endParaRPr>
          </a:p>
        </p:txBody>
      </p:sp>
      <p:sp>
        <p:nvSpPr>
          <p:cNvPr id="18" name="Text Placeholder 2"/>
          <p:cNvSpPr>
            <a:spLocks noGrp="1"/>
          </p:cNvSpPr>
          <p:nvPr>
            <p:ph type="body" sz="quarter" idx="13"/>
          </p:nvPr>
        </p:nvSpPr>
        <p:spPr/>
        <p:txBody>
          <a:bodyPr/>
          <a:lstStyle/>
          <a:p>
            <a:r>
              <a:rPr lang="en-US" dirty="0"/>
              <a:t>THE LEADERSHIP CIRCLE PROFILE CERTIFICATION</a:t>
            </a:r>
          </a:p>
        </p:txBody>
      </p:sp>
      <p:sp>
        <p:nvSpPr>
          <p:cNvPr id="21" name="Text Placeholder 25"/>
          <p:cNvSpPr>
            <a:spLocks noGrp="1"/>
          </p:cNvSpPr>
          <p:nvPr>
            <p:ph type="body" sz="quarter" idx="10"/>
          </p:nvPr>
        </p:nvSpPr>
        <p:spPr/>
        <p:txBody>
          <a:bodyPr/>
          <a:lstStyle/>
          <a:p>
            <a:r>
              <a:rPr lang="en-US" dirty="0"/>
              <a:t>Certification Workshop</a:t>
            </a:r>
          </a:p>
        </p:txBody>
      </p:sp>
      <p:sp>
        <p:nvSpPr>
          <p:cNvPr id="3" name="TextBox 2"/>
          <p:cNvSpPr txBox="1"/>
          <p:nvPr/>
        </p:nvSpPr>
        <p:spPr>
          <a:xfrm>
            <a:off x="336187" y="1008532"/>
            <a:ext cx="1344707" cy="3095397"/>
          </a:xfrm>
          <a:prstGeom prst="rect">
            <a:avLst/>
          </a:prstGeom>
          <a:noFill/>
        </p:spPr>
        <p:txBody>
          <a:bodyPr wrap="square" lIns="80574" tIns="40285" rIns="80574" bIns="40285" rtlCol="0">
            <a:spAutoFit/>
          </a:bodyPr>
          <a:lstStyle/>
          <a:p>
            <a:pPr marL="151075" indent="-151075">
              <a:spcAft>
                <a:spcPts val="529"/>
              </a:spcAft>
              <a:buFont typeface="Arial"/>
              <a:buChar char="•"/>
            </a:pPr>
            <a:r>
              <a:rPr lang="en-US" sz="1100" dirty="0">
                <a:solidFill>
                  <a:srgbClr val="303031"/>
                </a:solidFill>
                <a:latin typeface="Corbel"/>
                <a:cs typeface="Corbel"/>
              </a:rPr>
              <a:t>Loyalty to purpose</a:t>
            </a:r>
          </a:p>
          <a:p>
            <a:pPr marL="151075" indent="-151075">
              <a:spcAft>
                <a:spcPts val="529"/>
              </a:spcAft>
              <a:buFont typeface="Arial"/>
              <a:buChar char="•"/>
            </a:pPr>
            <a:r>
              <a:rPr lang="en-US" sz="1100" dirty="0">
                <a:solidFill>
                  <a:srgbClr val="303031"/>
                </a:solidFill>
                <a:latin typeface="Corbel"/>
                <a:cs typeface="Corbel"/>
              </a:rPr>
              <a:t>Fidelity to values</a:t>
            </a:r>
          </a:p>
          <a:p>
            <a:pPr marL="151075" indent="-151075">
              <a:spcAft>
                <a:spcPts val="529"/>
              </a:spcAft>
              <a:buFont typeface="Arial"/>
              <a:buChar char="•"/>
            </a:pPr>
            <a:r>
              <a:rPr lang="en-US" sz="1100" dirty="0">
                <a:solidFill>
                  <a:srgbClr val="303031"/>
                </a:solidFill>
                <a:latin typeface="Corbel"/>
                <a:cs typeface="Corbel"/>
              </a:rPr>
              <a:t>Service to others</a:t>
            </a:r>
          </a:p>
          <a:p>
            <a:pPr marL="151075" indent="-151075">
              <a:spcAft>
                <a:spcPts val="529"/>
              </a:spcAft>
              <a:buFont typeface="Arial"/>
              <a:buChar char="•"/>
            </a:pPr>
            <a:r>
              <a:rPr lang="en-US" sz="1100" dirty="0">
                <a:solidFill>
                  <a:srgbClr val="303031"/>
                </a:solidFill>
                <a:latin typeface="Corbel"/>
                <a:cs typeface="Corbel"/>
              </a:rPr>
              <a:t>Sensitivity to needs</a:t>
            </a:r>
          </a:p>
          <a:p>
            <a:pPr marL="151075" indent="-151075">
              <a:spcAft>
                <a:spcPts val="529"/>
              </a:spcAft>
              <a:buFont typeface="Arial"/>
              <a:buChar char="•"/>
            </a:pPr>
            <a:r>
              <a:rPr lang="en-US" sz="1100" dirty="0">
                <a:solidFill>
                  <a:srgbClr val="303031"/>
                </a:solidFill>
                <a:latin typeface="Corbel"/>
                <a:cs typeface="Corbel"/>
              </a:rPr>
              <a:t>Builder of community and organizations</a:t>
            </a:r>
          </a:p>
          <a:p>
            <a:pPr marL="151075" indent="-151075">
              <a:spcAft>
                <a:spcPts val="529"/>
              </a:spcAft>
              <a:buFont typeface="Arial"/>
              <a:buChar char="•"/>
            </a:pPr>
            <a:r>
              <a:rPr lang="en-US" sz="1100" dirty="0">
                <a:solidFill>
                  <a:srgbClr val="303031"/>
                </a:solidFill>
                <a:latin typeface="Corbel"/>
                <a:cs typeface="Corbel"/>
              </a:rPr>
              <a:t>Self-mastery</a:t>
            </a:r>
          </a:p>
          <a:p>
            <a:pPr marL="151075" indent="-151075">
              <a:spcAft>
                <a:spcPts val="529"/>
              </a:spcAft>
              <a:buFont typeface="Arial"/>
              <a:buChar char="•"/>
            </a:pPr>
            <a:r>
              <a:rPr lang="en-US" sz="1100" dirty="0">
                <a:solidFill>
                  <a:srgbClr val="303031"/>
                </a:solidFill>
                <a:latin typeface="Corbel"/>
                <a:cs typeface="Corbel"/>
              </a:rPr>
              <a:t>Non-attached vision focus</a:t>
            </a:r>
          </a:p>
          <a:p>
            <a:pPr marL="151075" indent="-151075">
              <a:spcAft>
                <a:spcPts val="529"/>
              </a:spcAft>
              <a:buFont typeface="Arial"/>
              <a:buChar char="•"/>
            </a:pPr>
            <a:r>
              <a:rPr lang="en-US" sz="1100" dirty="0">
                <a:solidFill>
                  <a:srgbClr val="303031"/>
                </a:solidFill>
                <a:latin typeface="Corbel"/>
                <a:cs typeface="Corbel"/>
              </a:rPr>
              <a:t>Seeds of Social and Emotional Intelligence</a:t>
            </a:r>
          </a:p>
        </p:txBody>
      </p:sp>
      <p:sp>
        <p:nvSpPr>
          <p:cNvPr id="4" name="TextBox 3"/>
          <p:cNvSpPr txBox="1"/>
          <p:nvPr/>
        </p:nvSpPr>
        <p:spPr>
          <a:xfrm>
            <a:off x="3160061" y="4773718"/>
            <a:ext cx="3496235" cy="1266307"/>
          </a:xfrm>
          <a:prstGeom prst="rect">
            <a:avLst/>
          </a:prstGeom>
          <a:noFill/>
        </p:spPr>
        <p:txBody>
          <a:bodyPr wrap="square" lIns="80574" tIns="40285" rIns="80574" bIns="40285" rtlCol="0">
            <a:spAutoFit/>
          </a:bodyPr>
          <a:lstStyle/>
          <a:p>
            <a:pPr marL="151075" indent="-151075">
              <a:buFont typeface="Arial"/>
              <a:buChar char="•"/>
            </a:pPr>
            <a:r>
              <a:rPr lang="en-US" sz="1100" dirty="0">
                <a:solidFill>
                  <a:srgbClr val="303031"/>
                </a:solidFill>
                <a:latin typeface="Corbel"/>
                <a:cs typeface="Corbel"/>
              </a:rPr>
              <a:t>Wisdom through detachment</a:t>
            </a:r>
          </a:p>
          <a:p>
            <a:pPr marL="151075" indent="-151075">
              <a:buFont typeface="Arial"/>
              <a:buChar char="•"/>
            </a:pPr>
            <a:r>
              <a:rPr lang="en-US" sz="1100" dirty="0">
                <a:solidFill>
                  <a:srgbClr val="303031"/>
                </a:solidFill>
                <a:latin typeface="Corbel"/>
                <a:cs typeface="Corbel"/>
              </a:rPr>
              <a:t>Care and reflection</a:t>
            </a:r>
          </a:p>
          <a:p>
            <a:pPr marL="151075" indent="-151075">
              <a:buFont typeface="Arial"/>
              <a:buChar char="•"/>
            </a:pPr>
            <a:r>
              <a:rPr lang="en-US" sz="1100" dirty="0">
                <a:solidFill>
                  <a:srgbClr val="303031"/>
                </a:solidFill>
                <a:latin typeface="Corbel"/>
                <a:cs typeface="Corbel"/>
              </a:rPr>
              <a:t>Discernment</a:t>
            </a:r>
          </a:p>
          <a:p>
            <a:pPr marL="151075" indent="-151075">
              <a:buFont typeface="Arial"/>
              <a:buChar char="•"/>
            </a:pPr>
            <a:r>
              <a:rPr lang="en-US" sz="1100" dirty="0">
                <a:solidFill>
                  <a:srgbClr val="303031"/>
                </a:solidFill>
                <a:latin typeface="Corbel"/>
                <a:cs typeface="Corbel"/>
              </a:rPr>
              <a:t>Challenging limited thinking</a:t>
            </a:r>
          </a:p>
          <a:p>
            <a:pPr marL="151075" indent="-151075">
              <a:buFont typeface="Arial"/>
              <a:buChar char="•"/>
            </a:pPr>
            <a:r>
              <a:rPr lang="en-US" sz="1100" dirty="0">
                <a:solidFill>
                  <a:srgbClr val="303031"/>
                </a:solidFill>
                <a:latin typeface="Corbel"/>
                <a:cs typeface="Corbel"/>
              </a:rPr>
              <a:t>Strength of character—no need for credit</a:t>
            </a:r>
          </a:p>
          <a:p>
            <a:pPr marL="151075" indent="-151075">
              <a:buFont typeface="Arial"/>
              <a:buChar char="•"/>
            </a:pPr>
            <a:r>
              <a:rPr lang="en-US" sz="1100" dirty="0">
                <a:solidFill>
                  <a:srgbClr val="303031"/>
                </a:solidFill>
                <a:latin typeface="Corbel"/>
                <a:cs typeface="Corbel"/>
              </a:rPr>
              <a:t>Mentoring others into their “bigness”</a:t>
            </a:r>
          </a:p>
          <a:p>
            <a:pPr marL="151075" indent="-151075">
              <a:buFont typeface="Arial"/>
              <a:buChar char="•"/>
            </a:pPr>
            <a:r>
              <a:rPr lang="en-US" sz="1100" dirty="0">
                <a:solidFill>
                  <a:srgbClr val="303031"/>
                </a:solidFill>
                <a:latin typeface="Corbel"/>
                <a:cs typeface="Corbel"/>
              </a:rPr>
              <a:t>Seeds of Caring, Awareness, and Purposeful Courage</a:t>
            </a:r>
          </a:p>
        </p:txBody>
      </p:sp>
      <p:sp>
        <p:nvSpPr>
          <p:cNvPr id="19" name="TextBox 18"/>
          <p:cNvSpPr txBox="1"/>
          <p:nvPr/>
        </p:nvSpPr>
        <p:spPr>
          <a:xfrm>
            <a:off x="7328647" y="1008532"/>
            <a:ext cx="1479176" cy="3027558"/>
          </a:xfrm>
          <a:prstGeom prst="rect">
            <a:avLst/>
          </a:prstGeom>
          <a:noFill/>
        </p:spPr>
        <p:txBody>
          <a:bodyPr wrap="square" lIns="80574" tIns="40285" rIns="80574" bIns="40285" rtlCol="0">
            <a:spAutoFit/>
          </a:bodyPr>
          <a:lstStyle/>
          <a:p>
            <a:pPr marL="151075" indent="-151075">
              <a:spcAft>
                <a:spcPts val="529"/>
              </a:spcAft>
              <a:buFont typeface="Arial"/>
              <a:buChar char="•"/>
            </a:pPr>
            <a:r>
              <a:rPr lang="en-US" sz="1100" dirty="0">
                <a:solidFill>
                  <a:srgbClr val="303031"/>
                </a:solidFill>
                <a:latin typeface="Corbel"/>
                <a:cs typeface="Corbel"/>
              </a:rPr>
              <a:t>Continuous improvement</a:t>
            </a:r>
          </a:p>
          <a:p>
            <a:pPr marL="151075" indent="-151075">
              <a:spcAft>
                <a:spcPts val="529"/>
              </a:spcAft>
              <a:buFont typeface="Arial"/>
              <a:buChar char="•"/>
            </a:pPr>
            <a:r>
              <a:rPr lang="en-US" sz="1100" dirty="0">
                <a:solidFill>
                  <a:srgbClr val="303031"/>
                </a:solidFill>
                <a:latin typeface="Corbel"/>
                <a:cs typeface="Corbel"/>
              </a:rPr>
              <a:t>Acceptance of self &amp; others ‘as is’</a:t>
            </a:r>
          </a:p>
          <a:p>
            <a:pPr marL="151075" indent="-151075">
              <a:spcAft>
                <a:spcPts val="529"/>
              </a:spcAft>
              <a:buFont typeface="Arial"/>
              <a:buChar char="•"/>
            </a:pPr>
            <a:r>
              <a:rPr lang="en-US" sz="1100" dirty="0">
                <a:solidFill>
                  <a:srgbClr val="303031"/>
                </a:solidFill>
                <a:latin typeface="Corbel"/>
                <a:cs typeface="Corbel"/>
              </a:rPr>
              <a:t>Desire for outstanding results</a:t>
            </a:r>
          </a:p>
          <a:p>
            <a:pPr marL="151075" indent="-151075">
              <a:spcAft>
                <a:spcPts val="529"/>
              </a:spcAft>
              <a:buFont typeface="Arial"/>
              <a:buChar char="•"/>
            </a:pPr>
            <a:r>
              <a:rPr lang="en-US" sz="1100" dirty="0">
                <a:solidFill>
                  <a:srgbClr val="303031"/>
                </a:solidFill>
                <a:latin typeface="Corbel"/>
                <a:cs typeface="Corbel"/>
              </a:rPr>
              <a:t>Energy and drive</a:t>
            </a:r>
          </a:p>
          <a:p>
            <a:pPr marL="151075" indent="-151075">
              <a:spcAft>
                <a:spcPts val="529"/>
              </a:spcAft>
              <a:buFont typeface="Arial"/>
              <a:buChar char="•"/>
            </a:pPr>
            <a:r>
              <a:rPr lang="en-US" sz="1100" dirty="0">
                <a:solidFill>
                  <a:srgbClr val="303031"/>
                </a:solidFill>
                <a:latin typeface="Corbel"/>
                <a:cs typeface="Corbel"/>
              </a:rPr>
              <a:t>Service through persistence and influence</a:t>
            </a:r>
          </a:p>
          <a:p>
            <a:pPr marL="151075" indent="-151075">
              <a:spcAft>
                <a:spcPts val="529"/>
              </a:spcAft>
              <a:buFont typeface="Arial"/>
              <a:buChar char="•"/>
            </a:pPr>
            <a:r>
              <a:rPr lang="en-US" sz="1100" dirty="0">
                <a:solidFill>
                  <a:srgbClr val="303031"/>
                </a:solidFill>
                <a:latin typeface="Corbel"/>
                <a:cs typeface="Corbel"/>
              </a:rPr>
              <a:t>Integrity to do what is needed even if controversial</a:t>
            </a:r>
          </a:p>
          <a:p>
            <a:pPr marL="151075" indent="-151075">
              <a:spcAft>
                <a:spcPts val="529"/>
              </a:spcAft>
              <a:buFont typeface="Arial"/>
              <a:buChar char="•"/>
            </a:pPr>
            <a:r>
              <a:rPr lang="en-US" sz="1100" dirty="0">
                <a:solidFill>
                  <a:srgbClr val="303031"/>
                </a:solidFill>
                <a:latin typeface="Corbel"/>
                <a:cs typeface="Corbel"/>
              </a:rPr>
              <a:t>Seeds of Visionary Leadership</a:t>
            </a:r>
          </a:p>
        </p:txBody>
      </p:sp>
    </p:spTree>
    <p:extLst>
      <p:ext uri="{BB962C8B-B14F-4D97-AF65-F5344CB8AC3E}">
        <p14:creationId xmlns:p14="http://schemas.microsoft.com/office/powerpoint/2010/main" val="282335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D02A951-71E3-DC4D-AD2D-AD6BDF4C23CC}"/>
              </a:ext>
            </a:extLst>
          </p:cNvPr>
          <p:cNvGrpSpPr/>
          <p:nvPr/>
        </p:nvGrpSpPr>
        <p:grpSpPr>
          <a:xfrm>
            <a:off x="-3200400" y="-457200"/>
            <a:ext cx="7326957" cy="7343741"/>
            <a:chOff x="-601762" y="533401"/>
            <a:chExt cx="6842324" cy="6857999"/>
          </a:xfrm>
        </p:grpSpPr>
        <p:sp>
          <p:nvSpPr>
            <p:cNvPr id="4" name="Oval 3">
              <a:extLst>
                <a:ext uri="{FF2B5EF4-FFF2-40B4-BE49-F238E27FC236}">
                  <a16:creationId xmlns:a16="http://schemas.microsoft.com/office/drawing/2014/main" id="{F6648E62-6F32-6645-8D87-E5CE4D48DA63}"/>
                </a:ext>
              </a:extLst>
            </p:cNvPr>
            <p:cNvSpPr>
              <a:spLocks noChangeAspect="1"/>
            </p:cNvSpPr>
            <p:nvPr/>
          </p:nvSpPr>
          <p:spPr>
            <a:xfrm>
              <a:off x="-367284" y="775716"/>
              <a:ext cx="6355080" cy="63550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id="{BD655123-53E8-1545-80B5-06575B432B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46"/>
            <a:stretch/>
          </p:blipFill>
          <p:spPr>
            <a:xfrm>
              <a:off x="-601762" y="533401"/>
              <a:ext cx="6842324" cy="6857999"/>
            </a:xfrm>
            <a:prstGeom prst="rect">
              <a:avLst/>
            </a:prstGeom>
          </p:spPr>
        </p:pic>
      </p:grpSp>
      <p:sp>
        <p:nvSpPr>
          <p:cNvPr id="6" name="Content Placeholder 2">
            <a:extLst>
              <a:ext uri="{FF2B5EF4-FFF2-40B4-BE49-F238E27FC236}">
                <a16:creationId xmlns:a16="http://schemas.microsoft.com/office/drawing/2014/main" id="{35EBC671-CC7C-7D43-B1AB-7C8744F8DCDF}"/>
              </a:ext>
            </a:extLst>
          </p:cNvPr>
          <p:cNvSpPr txBox="1">
            <a:spLocks/>
          </p:cNvSpPr>
          <p:nvPr/>
        </p:nvSpPr>
        <p:spPr>
          <a:xfrm>
            <a:off x="4857750" y="1042970"/>
            <a:ext cx="3486150" cy="4343400"/>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Helvetica Light" panose="020B04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endParaRPr lang="en-US" sz="2100" dirty="0">
              <a:solidFill>
                <a:srgbClr val="FFFFFF"/>
              </a:solidFill>
            </a:endParaRPr>
          </a:p>
          <a:p>
            <a:pPr marL="0" indent="0" algn="ctr">
              <a:buNone/>
            </a:pPr>
            <a:r>
              <a:rPr lang="en-US" sz="2700" dirty="0">
                <a:solidFill>
                  <a:srgbClr val="FFFFFF"/>
                </a:solidFill>
              </a:rPr>
              <a:t>Tell your Story:</a:t>
            </a:r>
          </a:p>
          <a:p>
            <a:pPr marL="0" indent="0" algn="ctr">
              <a:buNone/>
            </a:pPr>
            <a:endParaRPr lang="en-US" sz="2100" dirty="0">
              <a:solidFill>
                <a:srgbClr val="FFFFFF"/>
              </a:solidFill>
            </a:endParaRPr>
          </a:p>
          <a:p>
            <a:pPr marL="0" indent="0" algn="ctr">
              <a:buNone/>
            </a:pPr>
            <a:r>
              <a:rPr lang="en-US" sz="2100" dirty="0">
                <a:solidFill>
                  <a:srgbClr val="FFFFFF"/>
                </a:solidFill>
              </a:rPr>
              <a:t>What “Reactive Triggers” do you face in your work?</a:t>
            </a:r>
          </a:p>
          <a:p>
            <a:pPr marL="0" indent="0" algn="ctr">
              <a:buNone/>
            </a:pPr>
            <a:endParaRPr lang="en-US" sz="2100" dirty="0">
              <a:solidFill>
                <a:srgbClr val="FFFFFF"/>
              </a:solidFill>
            </a:endParaRPr>
          </a:p>
          <a:p>
            <a:pPr marL="0" indent="0" algn="ctr">
              <a:buNone/>
            </a:pPr>
            <a:r>
              <a:rPr lang="en-US" sz="2100" dirty="0">
                <a:solidFill>
                  <a:srgbClr val="FFFFFF"/>
                </a:solidFill>
              </a:rPr>
              <a:t>What might it look like, if not managed?</a:t>
            </a:r>
          </a:p>
        </p:txBody>
      </p:sp>
    </p:spTree>
    <p:extLst>
      <p:ext uri="{BB962C8B-B14F-4D97-AF65-F5344CB8AC3E}">
        <p14:creationId xmlns:p14="http://schemas.microsoft.com/office/powerpoint/2010/main" val="1604784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p:cNvSpPr>
            <a:spLocks noGrp="1"/>
          </p:cNvSpPr>
          <p:nvPr>
            <p:ph type="body" sz="quarter" idx="13"/>
          </p:nvPr>
        </p:nvSpPr>
        <p:spPr/>
        <p:txBody>
          <a:bodyPr/>
          <a:lstStyle/>
          <a:p>
            <a:r>
              <a:rPr lang="en-US" dirty="0"/>
              <a:t>THE LEADERSHIP CIRCLE PROFILE CERTIFICATION</a:t>
            </a:r>
          </a:p>
        </p:txBody>
      </p:sp>
      <p:sp>
        <p:nvSpPr>
          <p:cNvPr id="18" name="Text Placeholder 1"/>
          <p:cNvSpPr>
            <a:spLocks noGrp="1"/>
          </p:cNvSpPr>
          <p:nvPr>
            <p:ph type="body" sz="quarter" idx="10"/>
          </p:nvPr>
        </p:nvSpPr>
        <p:spPr/>
        <p:txBody>
          <a:bodyPr/>
          <a:lstStyle/>
          <a:p>
            <a:r>
              <a:rPr lang="en-US" dirty="0"/>
              <a:t>Certification Workshop</a:t>
            </a:r>
          </a:p>
        </p:txBody>
      </p:sp>
      <p:sp>
        <p:nvSpPr>
          <p:cNvPr id="8" name="Title 7"/>
          <p:cNvSpPr>
            <a:spLocks noGrp="1"/>
          </p:cNvSpPr>
          <p:nvPr>
            <p:ph type="title"/>
          </p:nvPr>
        </p:nvSpPr>
        <p:spPr/>
        <p:txBody>
          <a:bodyPr/>
          <a:lstStyle/>
          <a:p>
            <a:r>
              <a:rPr lang="en-US" dirty="0"/>
              <a:t>Leadership Circle Profile™ Manager Edition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707" y="990600"/>
            <a:ext cx="4892592" cy="5029200"/>
          </a:xfrm>
          <a:prstGeom prst="rect">
            <a:avLst/>
          </a:prstGeom>
        </p:spPr>
      </p:pic>
      <p:pic>
        <p:nvPicPr>
          <p:cNvPr id="3" name="Picture 2"/>
          <p:cNvPicPr>
            <a:picLocks noChangeAspect="1"/>
          </p:cNvPicPr>
          <p:nvPr/>
        </p:nvPicPr>
        <p:blipFill>
          <a:blip r:embed="rId4"/>
          <a:stretch>
            <a:fillRect/>
          </a:stretch>
        </p:blipFill>
        <p:spPr>
          <a:xfrm>
            <a:off x="134473" y="403413"/>
            <a:ext cx="8875059" cy="5705395"/>
          </a:xfrm>
          <a:prstGeom prst="rect">
            <a:avLst/>
          </a:prstGeom>
        </p:spPr>
      </p:pic>
    </p:spTree>
    <p:extLst>
      <p:ext uri="{BB962C8B-B14F-4D97-AF65-F5344CB8AC3E}">
        <p14:creationId xmlns:p14="http://schemas.microsoft.com/office/powerpoint/2010/main" val="17307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D4BAB5-0A2A-B740-B684-3F9D48A8BC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173" t="5161" r="5505" b="33925"/>
          <a:stretch/>
        </p:blipFill>
        <p:spPr>
          <a:xfrm>
            <a:off x="-1" y="971342"/>
            <a:ext cx="4730017" cy="5200858"/>
          </a:xfrm>
          <a:prstGeom prst="rect">
            <a:avLst/>
          </a:prstGeom>
        </p:spPr>
      </p:pic>
      <p:sp>
        <p:nvSpPr>
          <p:cNvPr id="2" name="Title 1">
            <a:extLst>
              <a:ext uri="{FF2B5EF4-FFF2-40B4-BE49-F238E27FC236}">
                <a16:creationId xmlns:a16="http://schemas.microsoft.com/office/drawing/2014/main" id="{862CBD72-B02D-4349-874E-9D52EF33866D}"/>
              </a:ext>
            </a:extLst>
          </p:cNvPr>
          <p:cNvSpPr>
            <a:spLocks noGrp="1"/>
          </p:cNvSpPr>
          <p:nvPr>
            <p:ph type="title"/>
          </p:nvPr>
        </p:nvSpPr>
        <p:spPr>
          <a:xfrm>
            <a:off x="5173104" y="838200"/>
            <a:ext cx="3676650" cy="1047750"/>
          </a:xfrm>
        </p:spPr>
        <p:txBody>
          <a:bodyPr/>
          <a:lstStyle/>
          <a:p>
            <a:r>
              <a:rPr lang="en-US" sz="2025" dirty="0"/>
              <a:t>The Leadership Circle</a:t>
            </a:r>
          </a:p>
        </p:txBody>
      </p:sp>
      <p:sp>
        <p:nvSpPr>
          <p:cNvPr id="6" name="Content Placeholder 5">
            <a:extLst>
              <a:ext uri="{FF2B5EF4-FFF2-40B4-BE49-F238E27FC236}">
                <a16:creationId xmlns:a16="http://schemas.microsoft.com/office/drawing/2014/main" id="{767D219A-6151-4BA1-8052-5BA1C490281F}"/>
              </a:ext>
            </a:extLst>
          </p:cNvPr>
          <p:cNvSpPr>
            <a:spLocks noGrp="1"/>
          </p:cNvSpPr>
          <p:nvPr>
            <p:ph sz="quarter" idx="4294967295"/>
          </p:nvPr>
        </p:nvSpPr>
        <p:spPr>
          <a:xfrm>
            <a:off x="5173104" y="1676401"/>
            <a:ext cx="3246996" cy="3010496"/>
          </a:xfrm>
        </p:spPr>
        <p:txBody>
          <a:bodyPr>
            <a:normAutofit fontScale="25000" lnSpcReduction="20000"/>
          </a:bodyPr>
          <a:lstStyle/>
          <a:p>
            <a:pPr>
              <a:spcAft>
                <a:spcPts val="675"/>
              </a:spcAft>
            </a:pPr>
            <a:r>
              <a:rPr lang="en-US" sz="7200" dirty="0">
                <a:solidFill>
                  <a:schemeClr val="tx1">
                    <a:lumMod val="50000"/>
                  </a:schemeClr>
                </a:solidFill>
              </a:rPr>
              <a:t>Context Matters</a:t>
            </a:r>
          </a:p>
          <a:p>
            <a:pPr>
              <a:spcAft>
                <a:spcPts val="675"/>
              </a:spcAft>
            </a:pPr>
            <a:r>
              <a:rPr lang="en-US" sz="7200" dirty="0">
                <a:solidFill>
                  <a:schemeClr val="tx1">
                    <a:lumMod val="50000"/>
                  </a:schemeClr>
                </a:solidFill>
              </a:rPr>
              <a:t>Identity Matters</a:t>
            </a:r>
          </a:p>
          <a:p>
            <a:pPr>
              <a:spcAft>
                <a:spcPts val="675"/>
              </a:spcAft>
            </a:pPr>
            <a:r>
              <a:rPr lang="en-US" sz="7200" dirty="0">
                <a:solidFill>
                  <a:schemeClr val="tx1">
                    <a:lumMod val="50000"/>
                  </a:schemeClr>
                </a:solidFill>
              </a:rPr>
              <a:t>Honors and respects: </a:t>
            </a:r>
            <a:r>
              <a:rPr lang="en-US" sz="7200" i="1" dirty="0">
                <a:solidFill>
                  <a:schemeClr val="tx1">
                    <a:lumMod val="50000"/>
                  </a:schemeClr>
                </a:solidFill>
                <a:latin typeface="Helvetica Light Oblique" panose="020B0403020202020204" pitchFamily="34" charset="0"/>
              </a:rPr>
              <a:t>Your profile is </a:t>
            </a:r>
            <a:r>
              <a:rPr lang="en-US" sz="7200" b="1" i="1" dirty="0">
                <a:solidFill>
                  <a:schemeClr val="tx1">
                    <a:lumMod val="50000"/>
                  </a:schemeClr>
                </a:solidFill>
                <a:latin typeface="Helvetica Light Oblique" panose="020B0403020202020204" pitchFamily="34" charset="0"/>
              </a:rPr>
              <a:t>exactly</a:t>
            </a:r>
            <a:r>
              <a:rPr lang="en-US" sz="7200" i="1" dirty="0">
                <a:solidFill>
                  <a:schemeClr val="tx1">
                    <a:lumMod val="50000"/>
                  </a:schemeClr>
                </a:solidFill>
                <a:latin typeface="Helvetica Light Oblique" panose="020B0403020202020204" pitchFamily="34" charset="0"/>
              </a:rPr>
              <a:t> what it should be</a:t>
            </a:r>
          </a:p>
          <a:p>
            <a:pPr>
              <a:spcAft>
                <a:spcPts val="675"/>
              </a:spcAft>
            </a:pPr>
            <a:r>
              <a:rPr lang="en-US" sz="7200" dirty="0">
                <a:solidFill>
                  <a:schemeClr val="tx1">
                    <a:lumMod val="50000"/>
                  </a:schemeClr>
                </a:solidFill>
              </a:rPr>
              <a:t>There is nothing here that suggests </a:t>
            </a:r>
            <a:r>
              <a:rPr lang="en-US" sz="7200" dirty="0">
                <a:solidFill>
                  <a:schemeClr val="tx1">
                    <a:lumMod val="50000"/>
                  </a:schemeClr>
                </a:solidFill>
                <a:latin typeface="Helvetica Light Oblique" panose="020B0403020202020204" pitchFamily="34" charset="0"/>
              </a:rPr>
              <a:t>a problem needing fixing</a:t>
            </a:r>
          </a:p>
          <a:p>
            <a:pPr>
              <a:spcAft>
                <a:spcPts val="675"/>
              </a:spcAft>
            </a:pPr>
            <a:r>
              <a:rPr lang="en-US" sz="7200" dirty="0">
                <a:solidFill>
                  <a:schemeClr val="tx1">
                    <a:lumMod val="50000"/>
                  </a:schemeClr>
                </a:solidFill>
              </a:rPr>
              <a:t>An invitation to explore, and co-create</a:t>
            </a:r>
          </a:p>
          <a:p>
            <a:pPr>
              <a:spcAft>
                <a:spcPts val="675"/>
              </a:spcAft>
            </a:pPr>
            <a:r>
              <a:rPr lang="en-US" sz="7200" dirty="0">
                <a:solidFill>
                  <a:schemeClr val="tx1">
                    <a:lumMod val="50000"/>
                  </a:schemeClr>
                </a:solidFill>
              </a:rPr>
              <a:t>Strengths and Development Opportunities</a:t>
            </a:r>
          </a:p>
          <a:p>
            <a:endParaRPr lang="en-US" dirty="0">
              <a:solidFill>
                <a:schemeClr val="tx1">
                  <a:lumMod val="50000"/>
                </a:schemeClr>
              </a:solidFill>
            </a:endParaRPr>
          </a:p>
        </p:txBody>
      </p:sp>
    </p:spTree>
    <p:extLst>
      <p:ext uri="{BB962C8B-B14F-4D97-AF65-F5344CB8AC3E}">
        <p14:creationId xmlns:p14="http://schemas.microsoft.com/office/powerpoint/2010/main" val="3678384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D4BAB5-0A2A-B740-B684-3F9D48A8BC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173" t="5161" r="5505" b="33925"/>
          <a:stretch/>
        </p:blipFill>
        <p:spPr>
          <a:xfrm>
            <a:off x="6824" y="1158490"/>
            <a:ext cx="4508026" cy="4956770"/>
          </a:xfrm>
          <a:prstGeom prst="rect">
            <a:avLst/>
          </a:prstGeom>
        </p:spPr>
      </p:pic>
      <p:sp>
        <p:nvSpPr>
          <p:cNvPr id="2" name="Title 1">
            <a:extLst>
              <a:ext uri="{FF2B5EF4-FFF2-40B4-BE49-F238E27FC236}">
                <a16:creationId xmlns:a16="http://schemas.microsoft.com/office/drawing/2014/main" id="{862CBD72-B02D-4349-874E-9D52EF33866D}"/>
              </a:ext>
            </a:extLst>
          </p:cNvPr>
          <p:cNvSpPr>
            <a:spLocks noGrp="1"/>
          </p:cNvSpPr>
          <p:nvPr>
            <p:ph type="title"/>
          </p:nvPr>
        </p:nvSpPr>
        <p:spPr>
          <a:xfrm>
            <a:off x="4514850" y="685800"/>
            <a:ext cx="4400550" cy="1771650"/>
          </a:xfrm>
        </p:spPr>
        <p:txBody>
          <a:bodyPr/>
          <a:lstStyle/>
          <a:p>
            <a:r>
              <a:rPr lang="en-US" sz="2025" dirty="0"/>
              <a:t>The Leadership Circle, coupled with your coaching skills, experience and intention:</a:t>
            </a:r>
          </a:p>
        </p:txBody>
      </p:sp>
      <p:sp>
        <p:nvSpPr>
          <p:cNvPr id="6" name="Content Placeholder 5">
            <a:extLst>
              <a:ext uri="{FF2B5EF4-FFF2-40B4-BE49-F238E27FC236}">
                <a16:creationId xmlns:a16="http://schemas.microsoft.com/office/drawing/2014/main" id="{767D219A-6151-4BA1-8052-5BA1C490281F}"/>
              </a:ext>
            </a:extLst>
          </p:cNvPr>
          <p:cNvSpPr>
            <a:spLocks noGrp="1"/>
          </p:cNvSpPr>
          <p:nvPr>
            <p:ph sz="quarter" idx="4294967295"/>
          </p:nvPr>
        </p:nvSpPr>
        <p:spPr>
          <a:xfrm>
            <a:off x="4743450" y="2209800"/>
            <a:ext cx="3676650" cy="2077641"/>
          </a:xfrm>
        </p:spPr>
        <p:txBody>
          <a:bodyPr>
            <a:normAutofit fontScale="62500" lnSpcReduction="20000"/>
          </a:bodyPr>
          <a:lstStyle/>
          <a:p>
            <a:pPr>
              <a:spcAft>
                <a:spcPts val="675"/>
              </a:spcAft>
            </a:pPr>
            <a:r>
              <a:rPr lang="en-US" dirty="0">
                <a:solidFill>
                  <a:schemeClr val="tx1">
                    <a:lumMod val="50000"/>
                  </a:schemeClr>
                </a:solidFill>
              </a:rPr>
              <a:t>Creative, Resourceful and Whole</a:t>
            </a:r>
          </a:p>
          <a:p>
            <a:pPr>
              <a:spcAft>
                <a:spcPts val="675"/>
              </a:spcAft>
            </a:pPr>
            <a:r>
              <a:rPr lang="en-US" dirty="0">
                <a:solidFill>
                  <a:schemeClr val="tx1">
                    <a:lumMod val="50000"/>
                  </a:schemeClr>
                </a:solidFill>
              </a:rPr>
              <a:t>Curiosity, Intuition, Purpose, Presence…</a:t>
            </a:r>
          </a:p>
          <a:p>
            <a:pPr>
              <a:spcAft>
                <a:spcPts val="675"/>
              </a:spcAft>
            </a:pPr>
            <a:r>
              <a:rPr lang="en-US" dirty="0">
                <a:solidFill>
                  <a:schemeClr val="tx1">
                    <a:lumMod val="50000"/>
                  </a:schemeClr>
                </a:solidFill>
              </a:rPr>
              <a:t>Create a “safe container”</a:t>
            </a:r>
          </a:p>
          <a:p>
            <a:pPr>
              <a:spcAft>
                <a:spcPts val="675"/>
              </a:spcAft>
            </a:pPr>
            <a:r>
              <a:rPr lang="en-US" dirty="0">
                <a:solidFill>
                  <a:schemeClr val="tx1">
                    <a:lumMod val="50000"/>
                  </a:schemeClr>
                </a:solidFill>
              </a:rPr>
              <a:t>No attachment to outcomes</a:t>
            </a:r>
          </a:p>
        </p:txBody>
      </p:sp>
      <p:sp>
        <p:nvSpPr>
          <p:cNvPr id="3" name="TextBox 2">
            <a:extLst>
              <a:ext uri="{FF2B5EF4-FFF2-40B4-BE49-F238E27FC236}">
                <a16:creationId xmlns:a16="http://schemas.microsoft.com/office/drawing/2014/main" id="{5D4A5974-4D3E-0742-ACAF-B5B65B63AA02}"/>
              </a:ext>
            </a:extLst>
          </p:cNvPr>
          <p:cNvSpPr txBox="1"/>
          <p:nvPr/>
        </p:nvSpPr>
        <p:spPr>
          <a:xfrm>
            <a:off x="4743450" y="4516042"/>
            <a:ext cx="3886200" cy="646331"/>
          </a:xfrm>
          <a:prstGeom prst="rect">
            <a:avLst/>
          </a:prstGeom>
          <a:noFill/>
        </p:spPr>
        <p:txBody>
          <a:bodyPr wrap="square" rtlCol="0">
            <a:spAutoFit/>
          </a:bodyPr>
          <a:lstStyle/>
          <a:p>
            <a:pPr algn="ctr"/>
            <a:r>
              <a:rPr lang="en-US" b="1" i="1" dirty="0">
                <a:solidFill>
                  <a:srgbClr val="FF0000"/>
                </a:solidFill>
                <a:latin typeface="Helvetica" pitchFamily="2" charset="0"/>
              </a:rPr>
              <a:t>Prepare yourself to be with an extraordinary person!</a:t>
            </a:r>
            <a:endParaRPr lang="en-US" dirty="0">
              <a:solidFill>
                <a:schemeClr val="tx1">
                  <a:lumMod val="50000"/>
                </a:schemeClr>
              </a:solidFill>
              <a:latin typeface="Helvetica" pitchFamily="2" charset="0"/>
            </a:endParaRPr>
          </a:p>
        </p:txBody>
      </p:sp>
    </p:spTree>
    <p:extLst>
      <p:ext uri="{BB962C8B-B14F-4D97-AF65-F5344CB8AC3E}">
        <p14:creationId xmlns:p14="http://schemas.microsoft.com/office/powerpoint/2010/main" val="3450052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6AAC33-2FAE-CD4B-8D27-95617FEF9802}"/>
              </a:ext>
            </a:extLst>
          </p:cNvPr>
          <p:cNvSpPr txBox="1"/>
          <p:nvPr/>
        </p:nvSpPr>
        <p:spPr>
          <a:xfrm>
            <a:off x="342900" y="1257300"/>
            <a:ext cx="5114925" cy="415498"/>
          </a:xfrm>
          <a:prstGeom prst="rect">
            <a:avLst/>
          </a:prstGeom>
          <a:noFill/>
        </p:spPr>
        <p:txBody>
          <a:bodyPr wrap="square" rtlCol="0">
            <a:spAutoFit/>
          </a:bodyPr>
          <a:lstStyle/>
          <a:p>
            <a:pPr algn="ctr"/>
            <a:r>
              <a:rPr lang="en-US" sz="2100" dirty="0">
                <a:solidFill>
                  <a:schemeClr val="bg1"/>
                </a:solidFill>
                <a:latin typeface="Helvetica" pitchFamily="2" charset="0"/>
              </a:rPr>
              <a:t>Leadership Circle Profile Differentiators</a:t>
            </a:r>
          </a:p>
        </p:txBody>
      </p:sp>
      <p:sp>
        <p:nvSpPr>
          <p:cNvPr id="5" name="TextBox 4">
            <a:extLst>
              <a:ext uri="{FF2B5EF4-FFF2-40B4-BE49-F238E27FC236}">
                <a16:creationId xmlns:a16="http://schemas.microsoft.com/office/drawing/2014/main" id="{BB8FC4C5-FE5E-BA4F-80E6-ECFBC1E4DCA8}"/>
              </a:ext>
            </a:extLst>
          </p:cNvPr>
          <p:cNvSpPr txBox="1"/>
          <p:nvPr/>
        </p:nvSpPr>
        <p:spPr>
          <a:xfrm>
            <a:off x="342900" y="1885950"/>
            <a:ext cx="4343400" cy="3364575"/>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solidFill>
                  <a:schemeClr val="bg1"/>
                </a:solidFill>
                <a:latin typeface="Helvetica Light" panose="020B0403020202020204" pitchFamily="34" charset="0"/>
              </a:rPr>
              <a:t>Research Base and Validation</a:t>
            </a:r>
          </a:p>
          <a:p>
            <a:pPr marL="214313" indent="-214313">
              <a:lnSpc>
                <a:spcPct val="150000"/>
              </a:lnSpc>
              <a:buFont typeface="Arial" panose="020B0604020202020204" pitchFamily="34" charset="0"/>
              <a:buChar char="•"/>
            </a:pPr>
            <a:r>
              <a:rPr lang="en-US" dirty="0">
                <a:solidFill>
                  <a:schemeClr val="bg1"/>
                </a:solidFill>
                <a:latin typeface="Helvetica Light" panose="020B0403020202020204" pitchFamily="34" charset="0"/>
              </a:rPr>
              <a:t>Reactive &amp; Creative</a:t>
            </a:r>
          </a:p>
          <a:p>
            <a:pPr marL="214313" indent="-214313">
              <a:lnSpc>
                <a:spcPct val="150000"/>
              </a:lnSpc>
              <a:buFont typeface="Arial" panose="020B0604020202020204" pitchFamily="34" charset="0"/>
              <a:buChar char="•"/>
            </a:pPr>
            <a:r>
              <a:rPr lang="en-US" dirty="0">
                <a:solidFill>
                  <a:schemeClr val="bg1"/>
                </a:solidFill>
                <a:latin typeface="Helvetica Light" panose="020B0403020202020204" pitchFamily="34" charset="0"/>
              </a:rPr>
              <a:t>Underlying Beliefs &amp; Assumptions &gt; Habits of Thought</a:t>
            </a:r>
          </a:p>
          <a:p>
            <a:pPr marL="214313" indent="-214313">
              <a:lnSpc>
                <a:spcPct val="150000"/>
              </a:lnSpc>
              <a:buFont typeface="Arial" panose="020B0604020202020204" pitchFamily="34" charset="0"/>
              <a:buChar char="•"/>
            </a:pPr>
            <a:r>
              <a:rPr lang="en-US" dirty="0">
                <a:solidFill>
                  <a:schemeClr val="bg1"/>
                </a:solidFill>
                <a:latin typeface="Helvetica Light" panose="020B0403020202020204" pitchFamily="34" charset="0"/>
              </a:rPr>
              <a:t>Integrated Model</a:t>
            </a:r>
          </a:p>
          <a:p>
            <a:pPr marL="214313" indent="-214313">
              <a:lnSpc>
                <a:spcPct val="150000"/>
              </a:lnSpc>
              <a:buFont typeface="Arial" panose="020B0604020202020204" pitchFamily="34" charset="0"/>
              <a:buChar char="•"/>
            </a:pPr>
            <a:r>
              <a:rPr lang="en-US" dirty="0">
                <a:solidFill>
                  <a:schemeClr val="bg1"/>
                </a:solidFill>
                <a:latin typeface="Helvetica Light" panose="020B0403020202020204" pitchFamily="34" charset="0"/>
              </a:rPr>
              <a:t>“Visual Elegance”</a:t>
            </a:r>
          </a:p>
          <a:p>
            <a:pPr marL="214313" indent="-214313">
              <a:lnSpc>
                <a:spcPct val="150000"/>
              </a:lnSpc>
              <a:buFont typeface="Arial" panose="020B0604020202020204" pitchFamily="34" charset="0"/>
              <a:buChar char="•"/>
            </a:pPr>
            <a:r>
              <a:rPr lang="en-US" dirty="0">
                <a:solidFill>
                  <a:schemeClr val="bg1"/>
                </a:solidFill>
                <a:latin typeface="Helvetica Light" panose="020B0403020202020204" pitchFamily="34" charset="0"/>
              </a:rPr>
              <a:t>Percentiles (</a:t>
            </a:r>
            <a:r>
              <a:rPr lang="en-US" sz="1200" dirty="0">
                <a:solidFill>
                  <a:schemeClr val="bg1"/>
                </a:solidFill>
                <a:latin typeface="Helvetica Light" panose="020B0403020202020204" pitchFamily="34" charset="0"/>
              </a:rPr>
              <a:t>Norm Group of 200,000+)</a:t>
            </a:r>
          </a:p>
          <a:p>
            <a:pPr marL="214313" indent="-214313">
              <a:lnSpc>
                <a:spcPct val="150000"/>
              </a:lnSpc>
              <a:buFont typeface="Arial" panose="020B0604020202020204" pitchFamily="34" charset="0"/>
              <a:buChar char="•"/>
            </a:pPr>
            <a:r>
              <a:rPr lang="en-US" dirty="0">
                <a:solidFill>
                  <a:schemeClr val="bg1"/>
                </a:solidFill>
                <a:latin typeface="Helvetica Light" panose="020B0403020202020204" pitchFamily="34" charset="0"/>
              </a:rPr>
              <a:t>Developmental Pathways</a:t>
            </a:r>
          </a:p>
        </p:txBody>
      </p:sp>
    </p:spTree>
    <p:extLst>
      <p:ext uri="{BB962C8B-B14F-4D97-AF65-F5344CB8AC3E}">
        <p14:creationId xmlns:p14="http://schemas.microsoft.com/office/powerpoint/2010/main" val="2698681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4332C2-8560-42B4-9855-A3A01B85AD20}"/>
              </a:ext>
            </a:extLst>
          </p:cNvPr>
          <p:cNvSpPr>
            <a:spLocks noGrp="1"/>
          </p:cNvSpPr>
          <p:nvPr>
            <p:ph type="title"/>
          </p:nvPr>
        </p:nvSpPr>
        <p:spPr>
          <a:xfrm>
            <a:off x="738026" y="687420"/>
            <a:ext cx="3089405" cy="1724295"/>
          </a:xfrm>
        </p:spPr>
        <p:txBody>
          <a:bodyPr/>
          <a:lstStyle/>
          <a:p>
            <a:r>
              <a:rPr lang="en-US" sz="2100" b="1" dirty="0">
                <a:solidFill>
                  <a:schemeClr val="tx1"/>
                </a:solidFill>
                <a:latin typeface="Helvetica" pitchFamily="2" charset="0"/>
              </a:rPr>
              <a:t>Leadership Development Plan</a:t>
            </a:r>
            <a:br>
              <a:rPr lang="en-US" sz="2100" b="1" dirty="0">
                <a:solidFill>
                  <a:schemeClr val="tx1"/>
                </a:solidFill>
                <a:latin typeface="Helvetica" pitchFamily="2" charset="0"/>
              </a:rPr>
            </a:br>
            <a:br>
              <a:rPr lang="en-US" sz="2100" b="1" dirty="0">
                <a:solidFill>
                  <a:schemeClr val="tx1"/>
                </a:solidFill>
                <a:latin typeface="Helvetica" pitchFamily="2" charset="0"/>
              </a:rPr>
            </a:br>
            <a:br>
              <a:rPr lang="en-US" sz="2100" b="1" dirty="0">
                <a:solidFill>
                  <a:schemeClr val="tx1"/>
                </a:solidFill>
                <a:latin typeface="Helvetica" pitchFamily="2" charset="0"/>
              </a:rPr>
            </a:br>
            <a:endParaRPr lang="en-US" sz="2100" b="1" dirty="0">
              <a:solidFill>
                <a:schemeClr val="tx1"/>
              </a:solidFill>
              <a:latin typeface="Helvetica" pitchFamily="2" charset="0"/>
            </a:endParaRPr>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F64537D5-2054-4DB1-8C93-04616241E8CC}"/>
                  </a:ext>
                </a:extLst>
              </p14:cNvPr>
              <p14:cNvContentPartPr/>
              <p14:nvPr/>
            </p14:nvContentPartPr>
            <p14:xfrm>
              <a:off x="4014137" y="1956764"/>
              <a:ext cx="270" cy="270"/>
            </p14:xfrm>
          </p:contentPart>
        </mc:Choice>
        <mc:Fallback xmlns="">
          <p:pic>
            <p:nvPicPr>
              <p:cNvPr id="12" name="Ink 11">
                <a:extLst>
                  <a:ext uri="{FF2B5EF4-FFF2-40B4-BE49-F238E27FC236}">
                    <a16:creationId xmlns:a16="http://schemas.microsoft.com/office/drawing/2014/main" id="{F64537D5-2054-4DB1-8C93-04616241E8CC}"/>
                  </a:ext>
                </a:extLst>
              </p:cNvPr>
              <p:cNvPicPr/>
              <p:nvPr/>
            </p:nvPicPr>
            <p:blipFill>
              <a:blip r:embed="rId4"/>
              <a:stretch>
                <a:fillRect/>
              </a:stretch>
            </p:blipFill>
            <p:spPr>
              <a:xfrm>
                <a:off x="4007387" y="1950014"/>
                <a:ext cx="13500" cy="13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426F323B-B210-4564-BD53-20F81FCC8B27}"/>
                  </a:ext>
                </a:extLst>
              </p14:cNvPr>
              <p14:cNvContentPartPr/>
              <p14:nvPr/>
            </p14:nvContentPartPr>
            <p14:xfrm>
              <a:off x="4079207" y="2411714"/>
              <a:ext cx="270" cy="270"/>
            </p14:xfrm>
          </p:contentPart>
        </mc:Choice>
        <mc:Fallback xmlns="">
          <p:pic>
            <p:nvPicPr>
              <p:cNvPr id="13" name="Ink 12">
                <a:extLst>
                  <a:ext uri="{FF2B5EF4-FFF2-40B4-BE49-F238E27FC236}">
                    <a16:creationId xmlns:a16="http://schemas.microsoft.com/office/drawing/2014/main" id="{426F323B-B210-4564-BD53-20F81FCC8B27}"/>
                  </a:ext>
                </a:extLst>
              </p:cNvPr>
              <p:cNvPicPr/>
              <p:nvPr/>
            </p:nvPicPr>
            <p:blipFill>
              <a:blip r:embed="rId4"/>
              <a:stretch>
                <a:fillRect/>
              </a:stretch>
            </p:blipFill>
            <p:spPr>
              <a:xfrm>
                <a:off x="4072457" y="2404964"/>
                <a:ext cx="13500" cy="135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0412868B-71BA-4D7F-9980-C09AF9715D5F}"/>
                  </a:ext>
                </a:extLst>
              </p14:cNvPr>
              <p14:cNvContentPartPr/>
              <p14:nvPr/>
            </p14:nvContentPartPr>
            <p14:xfrm>
              <a:off x="4055168" y="2725055"/>
              <a:ext cx="270" cy="270"/>
            </p14:xfrm>
          </p:contentPart>
        </mc:Choice>
        <mc:Fallback xmlns="">
          <p:pic>
            <p:nvPicPr>
              <p:cNvPr id="14" name="Ink 13">
                <a:extLst>
                  <a:ext uri="{FF2B5EF4-FFF2-40B4-BE49-F238E27FC236}">
                    <a16:creationId xmlns:a16="http://schemas.microsoft.com/office/drawing/2014/main" id="{0412868B-71BA-4D7F-9980-C09AF9715D5F}"/>
                  </a:ext>
                </a:extLst>
              </p:cNvPr>
              <p:cNvPicPr/>
              <p:nvPr/>
            </p:nvPicPr>
            <p:blipFill>
              <a:blip r:embed="rId7"/>
              <a:stretch>
                <a:fillRect/>
              </a:stretch>
            </p:blipFill>
            <p:spPr>
              <a:xfrm>
                <a:off x="4048418" y="2718305"/>
                <a:ext cx="13500" cy="13500"/>
              </a:xfrm>
              <a:prstGeom prst="rect">
                <a:avLst/>
              </a:prstGeom>
            </p:spPr>
          </p:pic>
        </mc:Fallback>
      </mc:AlternateContent>
      <p:pic>
        <p:nvPicPr>
          <p:cNvPr id="4" name="Picture 3">
            <a:extLst>
              <a:ext uri="{FF2B5EF4-FFF2-40B4-BE49-F238E27FC236}">
                <a16:creationId xmlns:a16="http://schemas.microsoft.com/office/drawing/2014/main" id="{BE8B9601-A467-7A4E-93EC-F27A2A644D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33264" y="492566"/>
            <a:ext cx="4093983" cy="5298094"/>
          </a:xfrm>
          <a:prstGeom prst="rect">
            <a:avLst/>
          </a:prstGeom>
          <a:ln w="6350">
            <a:solidFill>
              <a:schemeClr val="tx2"/>
            </a:solidFill>
          </a:ln>
        </p:spPr>
      </p:pic>
      <p:sp>
        <p:nvSpPr>
          <p:cNvPr id="2" name="TextBox 1">
            <a:extLst>
              <a:ext uri="{FF2B5EF4-FFF2-40B4-BE49-F238E27FC236}">
                <a16:creationId xmlns:a16="http://schemas.microsoft.com/office/drawing/2014/main" id="{DE164371-C3C5-1446-A0D7-3E23509DC221}"/>
              </a:ext>
            </a:extLst>
          </p:cNvPr>
          <p:cNvSpPr txBox="1"/>
          <p:nvPr/>
        </p:nvSpPr>
        <p:spPr>
          <a:xfrm>
            <a:off x="738026" y="1830421"/>
            <a:ext cx="3340101" cy="3477875"/>
          </a:xfrm>
          <a:prstGeom prst="rect">
            <a:avLst/>
          </a:prstGeom>
          <a:noFill/>
        </p:spPr>
        <p:txBody>
          <a:bodyPr wrap="square" rtlCol="0">
            <a:spAutoFit/>
          </a:bodyPr>
          <a:lstStyle/>
          <a:p>
            <a:pPr marL="214313" indent="-214313">
              <a:buFont typeface="Arial" panose="020B0604020202020204" pitchFamily="34" charset="0"/>
              <a:buChar char="•"/>
            </a:pPr>
            <a:r>
              <a:rPr lang="en-US" sz="2000" dirty="0">
                <a:latin typeface="Helvetica" pitchFamily="2" charset="0"/>
              </a:rPr>
              <a:t>Key insights about your own leadership</a:t>
            </a:r>
          </a:p>
          <a:p>
            <a:pPr marL="214313" indent="-214313">
              <a:buFont typeface="Arial" panose="020B0604020202020204" pitchFamily="34" charset="0"/>
              <a:buChar char="•"/>
            </a:pPr>
            <a:r>
              <a:rPr lang="en-US" sz="2000" dirty="0">
                <a:latin typeface="Helvetica" pitchFamily="2" charset="0"/>
              </a:rPr>
              <a:t>One Big Thing Goal</a:t>
            </a:r>
          </a:p>
          <a:p>
            <a:pPr marL="214313" indent="-214313">
              <a:buFont typeface="Arial" panose="020B0604020202020204" pitchFamily="34" charset="0"/>
              <a:buChar char="•"/>
            </a:pPr>
            <a:r>
              <a:rPr lang="en-US" sz="2000" dirty="0">
                <a:latin typeface="Helvetica" pitchFamily="2" charset="0"/>
              </a:rPr>
              <a:t>Articulation of a compelling vision of leadership</a:t>
            </a:r>
          </a:p>
          <a:p>
            <a:pPr marL="214313" indent="-214313">
              <a:buFont typeface="Arial" panose="020B0604020202020204" pitchFamily="34" charset="0"/>
              <a:buChar char="•"/>
            </a:pPr>
            <a:r>
              <a:rPr lang="en-US" sz="2000" dirty="0">
                <a:latin typeface="Helvetica" pitchFamily="2" charset="0"/>
              </a:rPr>
              <a:t>Start &amp; Stop Behaviors</a:t>
            </a:r>
          </a:p>
          <a:p>
            <a:pPr marL="214313" indent="-214313">
              <a:buFont typeface="Arial" panose="020B0604020202020204" pitchFamily="34" charset="0"/>
              <a:buChar char="•"/>
            </a:pPr>
            <a:r>
              <a:rPr lang="en-US" sz="2000" dirty="0">
                <a:latin typeface="Helvetica" pitchFamily="2" charset="0"/>
              </a:rPr>
              <a:t>Immediate development work</a:t>
            </a:r>
          </a:p>
          <a:p>
            <a:pPr marL="214313" indent="-214313">
              <a:buFont typeface="Arial" panose="020B0604020202020204" pitchFamily="34" charset="0"/>
              <a:buChar char="•"/>
            </a:pPr>
            <a:r>
              <a:rPr lang="en-US" sz="2000" dirty="0">
                <a:latin typeface="Helvetica" pitchFamily="2" charset="0"/>
              </a:rPr>
              <a:t>Record of development progress</a:t>
            </a:r>
          </a:p>
        </p:txBody>
      </p:sp>
    </p:spTree>
    <p:extLst>
      <p:ext uri="{BB962C8B-B14F-4D97-AF65-F5344CB8AC3E}">
        <p14:creationId xmlns:p14="http://schemas.microsoft.com/office/powerpoint/2010/main" val="2869709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30E4C-7497-674A-9384-62FF991E2B6E}"/>
              </a:ext>
            </a:extLst>
          </p:cNvPr>
          <p:cNvSpPr>
            <a:spLocks noGrp="1"/>
          </p:cNvSpPr>
          <p:nvPr>
            <p:ph type="title"/>
          </p:nvPr>
        </p:nvSpPr>
        <p:spPr>
          <a:xfrm>
            <a:off x="4945912" y="2710221"/>
            <a:ext cx="3786077" cy="1428750"/>
          </a:xfrm>
        </p:spPr>
        <p:txBody>
          <a:bodyPr anchor="ctr"/>
          <a:lstStyle/>
          <a:p>
            <a:r>
              <a:rPr lang="en-US" dirty="0"/>
              <a:t>PROFILE INTERPRETATION MANUAL</a:t>
            </a:r>
          </a:p>
        </p:txBody>
      </p:sp>
      <p:pic>
        <p:nvPicPr>
          <p:cNvPr id="9" name="Picture 8">
            <a:extLst>
              <a:ext uri="{FF2B5EF4-FFF2-40B4-BE49-F238E27FC236}">
                <a16:creationId xmlns:a16="http://schemas.microsoft.com/office/drawing/2014/main" id="{325ECD29-B240-E248-96BD-2914BFFA5D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8"/>
          <a:stretch/>
        </p:blipFill>
        <p:spPr>
          <a:xfrm>
            <a:off x="572403" y="818341"/>
            <a:ext cx="3999597" cy="5221317"/>
          </a:xfrm>
          <a:prstGeom prst="rect">
            <a:avLst/>
          </a:prstGeom>
        </p:spPr>
      </p:pic>
    </p:spTree>
    <p:extLst>
      <p:ext uri="{BB962C8B-B14F-4D97-AF65-F5344CB8AC3E}">
        <p14:creationId xmlns:p14="http://schemas.microsoft.com/office/powerpoint/2010/main" val="326974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59.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308" y="427636"/>
            <a:ext cx="5992865" cy="5668364"/>
          </a:xfrm>
          <a:prstGeom prst="rect">
            <a:avLst/>
          </a:prstGeom>
        </p:spPr>
      </p:pic>
      <p:sp>
        <p:nvSpPr>
          <p:cNvPr id="7" name="Text Placeholder 2"/>
          <p:cNvSpPr>
            <a:spLocks noGrp="1"/>
          </p:cNvSpPr>
          <p:nvPr>
            <p:ph type="body" sz="quarter" idx="13"/>
          </p:nvPr>
        </p:nvSpPr>
        <p:spPr/>
        <p:txBody>
          <a:bodyPr/>
          <a:lstStyle/>
          <a:p>
            <a:r>
              <a:rPr lang="en-US" dirty="0"/>
              <a:t>THE LEADERSHIP CIRCLE PROFILE CERTIFICATION</a:t>
            </a:r>
          </a:p>
        </p:txBody>
      </p:sp>
      <p:sp>
        <p:nvSpPr>
          <p:cNvPr id="3" name="Text Placeholder 2"/>
          <p:cNvSpPr>
            <a:spLocks noGrp="1"/>
          </p:cNvSpPr>
          <p:nvPr>
            <p:ph type="body" sz="quarter" idx="10"/>
          </p:nvPr>
        </p:nvSpPr>
        <p:spPr/>
        <p:txBody>
          <a:bodyPr/>
          <a:lstStyle/>
          <a:p>
            <a:r>
              <a:rPr lang="en-US" dirty="0"/>
              <a:t>Certification Workshop</a:t>
            </a:r>
          </a:p>
        </p:txBody>
      </p:sp>
    </p:spTree>
    <p:extLst>
      <p:ext uri="{BB962C8B-B14F-4D97-AF65-F5344CB8AC3E}">
        <p14:creationId xmlns:p14="http://schemas.microsoft.com/office/powerpoint/2010/main" val="116222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mergence.jp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381000" y="1143000"/>
            <a:ext cx="5092700" cy="3819525"/>
          </a:xfrm>
        </p:spPr>
      </p:pic>
      <p:sp>
        <p:nvSpPr>
          <p:cNvPr id="11" name="Text Placeholder 10"/>
          <p:cNvSpPr>
            <a:spLocks noGrp="1"/>
          </p:cNvSpPr>
          <p:nvPr>
            <p:ph type="body" sz="quarter" idx="13"/>
          </p:nvPr>
        </p:nvSpPr>
        <p:spPr/>
        <p:txBody>
          <a:bodyPr/>
          <a:lstStyle/>
          <a:p>
            <a:r>
              <a:rPr lang="en-US" dirty="0"/>
              <a:t>THE LEADERSHIP CIRCLE PROFILE CERTIFICATION</a:t>
            </a:r>
          </a:p>
        </p:txBody>
      </p:sp>
      <p:sp>
        <p:nvSpPr>
          <p:cNvPr id="19" name="Text Placeholder 18"/>
          <p:cNvSpPr>
            <a:spLocks noGrp="1"/>
          </p:cNvSpPr>
          <p:nvPr>
            <p:ph type="body" sz="quarter" idx="10"/>
          </p:nvPr>
        </p:nvSpPr>
        <p:spPr/>
        <p:txBody>
          <a:bodyPr/>
          <a:lstStyle/>
          <a:p>
            <a:r>
              <a:rPr lang="en-US" dirty="0"/>
              <a:t>Certification Workshop</a:t>
            </a:r>
          </a:p>
        </p:txBody>
      </p:sp>
      <p:sp>
        <p:nvSpPr>
          <p:cNvPr id="10" name="Rectangle 9"/>
          <p:cNvSpPr/>
          <p:nvPr/>
        </p:nvSpPr>
        <p:spPr>
          <a:xfrm>
            <a:off x="5638800" y="838200"/>
            <a:ext cx="3039194" cy="5262957"/>
          </a:xfrm>
          <a:prstGeom prst="rect">
            <a:avLst/>
          </a:prstGeom>
        </p:spPr>
        <p:txBody>
          <a:bodyPr wrap="square" lIns="91418" tIns="45709" rIns="91418" bIns="45709">
            <a:spAutoFit/>
          </a:bodyPr>
          <a:lstStyle/>
          <a:p>
            <a:r>
              <a:rPr lang="en-US" sz="2800" dirty="0">
                <a:solidFill>
                  <a:schemeClr val="tx1">
                    <a:lumMod val="50000"/>
                  </a:schemeClr>
                </a:solidFill>
                <a:latin typeface="Corbel" panose="020B0503020204020204" pitchFamily="34" charset="0"/>
              </a:rPr>
              <a:t>“The reason why consciousness exists, and why there is an urge to widen and deepen it, is very simple, without consciousness things go less well.”</a:t>
            </a:r>
          </a:p>
          <a:p>
            <a:r>
              <a:rPr lang="en-US" sz="2800" dirty="0">
                <a:solidFill>
                  <a:schemeClr val="tx1">
                    <a:lumMod val="50000"/>
                  </a:schemeClr>
                </a:solidFill>
                <a:latin typeface="Corbel" panose="020B0503020204020204" pitchFamily="34" charset="0"/>
              </a:rPr>
              <a:t>	-Carl Jung</a:t>
            </a:r>
          </a:p>
          <a:p>
            <a:endParaRPr lang="en-US" sz="2800" dirty="0">
              <a:solidFill>
                <a:schemeClr val="tx1">
                  <a:lumMod val="50000"/>
                </a:schemeClr>
              </a:solidFill>
              <a:latin typeface="Corbel" panose="020B0503020204020204" pitchFamily="34" charset="0"/>
            </a:endParaRPr>
          </a:p>
        </p:txBody>
      </p:sp>
    </p:spTree>
    <p:extLst>
      <p:ext uri="{BB962C8B-B14F-4D97-AF65-F5344CB8AC3E}">
        <p14:creationId xmlns:p14="http://schemas.microsoft.com/office/powerpoint/2010/main" val="1040398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543" t="3459" r="3008" b="3581"/>
          <a:stretch/>
        </p:blipFill>
        <p:spPr>
          <a:xfrm>
            <a:off x="12032" y="0"/>
            <a:ext cx="5305926" cy="687003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9117" y="2634918"/>
            <a:ext cx="4056599" cy="2707104"/>
          </a:xfrm>
          <a:prstGeom prst="rect">
            <a:avLst/>
          </a:prstGeom>
        </p:spPr>
      </p:pic>
      <p:sp>
        <p:nvSpPr>
          <p:cNvPr id="11" name="Rectangle 10"/>
          <p:cNvSpPr/>
          <p:nvPr/>
        </p:nvSpPr>
        <p:spPr>
          <a:xfrm>
            <a:off x="7259011" y="5390149"/>
            <a:ext cx="1526059" cy="369332"/>
          </a:xfrm>
          <a:prstGeom prst="rect">
            <a:avLst/>
          </a:prstGeom>
        </p:spPr>
        <p:txBody>
          <a:bodyPr wrap="none">
            <a:spAutoFit/>
          </a:bodyPr>
          <a:lstStyle/>
          <a:p>
            <a:r>
              <a:rPr lang="en-US">
                <a:solidFill>
                  <a:schemeClr val="tx1">
                    <a:lumMod val="50000"/>
                  </a:schemeClr>
                </a:solidFill>
                <a:latin typeface="Corbel" charset="0"/>
                <a:ea typeface="Corbel" charset="0"/>
                <a:cs typeface="Corbel" charset="0"/>
              </a:rPr>
              <a:t>Bob Anderson</a:t>
            </a:r>
          </a:p>
        </p:txBody>
      </p:sp>
      <p:sp>
        <p:nvSpPr>
          <p:cNvPr id="12" name="Rectangle 11"/>
          <p:cNvSpPr/>
          <p:nvPr/>
        </p:nvSpPr>
        <p:spPr>
          <a:xfrm>
            <a:off x="5499468" y="5390149"/>
            <a:ext cx="1160895" cy="369332"/>
          </a:xfrm>
          <a:prstGeom prst="rect">
            <a:avLst/>
          </a:prstGeom>
        </p:spPr>
        <p:txBody>
          <a:bodyPr wrap="none">
            <a:spAutoFit/>
          </a:bodyPr>
          <a:lstStyle/>
          <a:p>
            <a:r>
              <a:rPr lang="en-US" dirty="0">
                <a:solidFill>
                  <a:schemeClr val="tx1">
                    <a:lumMod val="50000"/>
                  </a:schemeClr>
                </a:solidFill>
              </a:rPr>
              <a:t>Bill Adams</a:t>
            </a:r>
          </a:p>
        </p:txBody>
      </p:sp>
      <p:sp>
        <p:nvSpPr>
          <p:cNvPr id="13" name="Rectangle 12"/>
          <p:cNvSpPr/>
          <p:nvPr/>
        </p:nvSpPr>
        <p:spPr>
          <a:xfrm>
            <a:off x="4842042" y="926434"/>
            <a:ext cx="4193674" cy="1846659"/>
          </a:xfrm>
          <a:prstGeom prst="rect">
            <a:avLst/>
          </a:prstGeom>
        </p:spPr>
        <p:txBody>
          <a:bodyPr wrap="square">
            <a:spAutoFit/>
          </a:bodyPr>
          <a:lstStyle/>
          <a:p>
            <a:pPr algn="ctr">
              <a:lnSpc>
                <a:spcPct val="150000"/>
              </a:lnSpc>
            </a:pPr>
            <a:r>
              <a:rPr lang="en-US" sz="2000" b="1" i="1" dirty="0">
                <a:solidFill>
                  <a:schemeClr val="tx1">
                    <a:lumMod val="50000"/>
                  </a:schemeClr>
                </a:solidFill>
                <a:latin typeface="Corbel" charset="0"/>
                <a:ea typeface="Corbel" charset="0"/>
                <a:cs typeface="Corbel" charset="0"/>
              </a:rPr>
              <a:t>MASTERING LEADERSHIP: </a:t>
            </a:r>
          </a:p>
          <a:p>
            <a:pPr algn="ctr"/>
            <a:r>
              <a:rPr lang="en-US" sz="2000" i="1" dirty="0">
                <a:solidFill>
                  <a:schemeClr val="tx1">
                    <a:lumMod val="50000"/>
                  </a:schemeClr>
                </a:solidFill>
                <a:latin typeface="Corbel" charset="0"/>
                <a:ea typeface="Corbel" charset="0"/>
                <a:cs typeface="Corbel" charset="0"/>
              </a:rPr>
              <a:t>An Integrated Framework for </a:t>
            </a:r>
          </a:p>
          <a:p>
            <a:pPr algn="ctr"/>
            <a:r>
              <a:rPr lang="en-US" sz="2000" i="1" dirty="0">
                <a:solidFill>
                  <a:schemeClr val="tx1">
                    <a:lumMod val="50000"/>
                  </a:schemeClr>
                </a:solidFill>
                <a:latin typeface="Corbel" charset="0"/>
                <a:ea typeface="Corbel" charset="0"/>
                <a:cs typeface="Corbel" charset="0"/>
              </a:rPr>
              <a:t>Breakthrough Performance and Extraordinary Business Results</a:t>
            </a:r>
          </a:p>
          <a:p>
            <a:endParaRPr lang="en-US" sz="2400" b="1" dirty="0">
              <a:solidFill>
                <a:schemeClr val="tx1">
                  <a:lumMod val="50000"/>
                </a:schemeClr>
              </a:solidFill>
              <a:latin typeface="Corbel" charset="0"/>
              <a:ea typeface="Corbel" charset="0"/>
              <a:cs typeface="Corbel" charset="0"/>
            </a:endParaRPr>
          </a:p>
        </p:txBody>
      </p:sp>
    </p:spTree>
    <p:extLst>
      <p:ext uri="{BB962C8B-B14F-4D97-AF65-F5344CB8AC3E}">
        <p14:creationId xmlns:p14="http://schemas.microsoft.com/office/powerpoint/2010/main" val="478609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3931" y="533400"/>
            <a:ext cx="4891584" cy="1676400"/>
          </a:xfrm>
        </p:spPr>
        <p:txBody>
          <a:bodyPr>
            <a:noAutofit/>
          </a:bodyPr>
          <a:lstStyle/>
          <a:p>
            <a:r>
              <a:rPr lang="en-US" spc="38" dirty="0">
                <a:solidFill>
                  <a:schemeClr val="bg1"/>
                </a:solidFill>
                <a:latin typeface="Helvetica" pitchFamily="2" charset="0"/>
              </a:rPr>
              <a:t>Additional Learning</a:t>
            </a:r>
          </a:p>
        </p:txBody>
      </p:sp>
      <p:sp>
        <p:nvSpPr>
          <p:cNvPr id="5" name="Subtitle 4"/>
          <p:cNvSpPr>
            <a:spLocks noGrp="1"/>
          </p:cNvSpPr>
          <p:nvPr>
            <p:ph type="subTitle" idx="4294967295"/>
          </p:nvPr>
        </p:nvSpPr>
        <p:spPr>
          <a:xfrm>
            <a:off x="664090" y="2514600"/>
            <a:ext cx="4411266" cy="2914650"/>
          </a:xfrm>
        </p:spPr>
        <p:txBody>
          <a:bodyPr>
            <a:normAutofit/>
          </a:bodyPr>
          <a:lstStyle/>
          <a:p>
            <a:pPr>
              <a:lnSpc>
                <a:spcPct val="170000"/>
              </a:lnSpc>
              <a:buFont typeface="Wingdings" panose="05000000000000000000" pitchFamily="2" charset="2"/>
              <a:buChar char="q"/>
            </a:pPr>
            <a:r>
              <a:rPr lang="en-US" sz="2000" dirty="0">
                <a:solidFill>
                  <a:schemeClr val="bg1"/>
                </a:solidFill>
              </a:rPr>
              <a:t>Mastering Leadership / Scaling Leadership</a:t>
            </a:r>
          </a:p>
          <a:p>
            <a:pPr>
              <a:lnSpc>
                <a:spcPct val="170000"/>
              </a:lnSpc>
              <a:buFont typeface="Wingdings" panose="05000000000000000000" pitchFamily="2" charset="2"/>
              <a:buChar char="q"/>
            </a:pPr>
            <a:r>
              <a:rPr lang="en-US" sz="2000" dirty="0">
                <a:solidFill>
                  <a:schemeClr val="bg1"/>
                </a:solidFill>
              </a:rPr>
              <a:t>YouTube</a:t>
            </a:r>
          </a:p>
          <a:p>
            <a:pPr>
              <a:lnSpc>
                <a:spcPct val="170000"/>
              </a:lnSpc>
              <a:buFont typeface="Wingdings" panose="05000000000000000000" pitchFamily="2" charset="2"/>
              <a:buChar char="q"/>
            </a:pPr>
            <a:r>
              <a:rPr lang="en-US" sz="2000" dirty="0">
                <a:solidFill>
                  <a:schemeClr val="bg1"/>
                </a:solidFill>
              </a:rPr>
              <a:t>LeadershipCircle.com</a:t>
            </a:r>
          </a:p>
          <a:p>
            <a:pPr>
              <a:lnSpc>
                <a:spcPct val="170000"/>
              </a:lnSpc>
              <a:buFont typeface="Wingdings" panose="05000000000000000000" pitchFamily="2" charset="2"/>
              <a:buChar char="q"/>
            </a:pPr>
            <a:r>
              <a:rPr lang="en-US" sz="2000" dirty="0">
                <a:solidFill>
                  <a:schemeClr val="bg1"/>
                </a:solidFill>
              </a:rPr>
              <a:t>Michael.Oconnor@fcg-global.com</a:t>
            </a:r>
          </a:p>
        </p:txBody>
      </p:sp>
      <p:sp>
        <p:nvSpPr>
          <p:cNvPr id="6" name="Content Placeholder 2"/>
          <p:cNvSpPr txBox="1">
            <a:spLocks/>
          </p:cNvSpPr>
          <p:nvPr/>
        </p:nvSpPr>
        <p:spPr>
          <a:xfrm>
            <a:off x="4286250" y="3714750"/>
            <a:ext cx="2686050" cy="857250"/>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baseline="0">
                <a:solidFill>
                  <a:schemeClr val="bg1"/>
                </a:solidFill>
                <a:latin typeface="Corbel" panose="020B0503020204020204" pitchFamily="34" charset="0"/>
                <a:ea typeface="+mn-ea"/>
                <a:cs typeface="Gotham Book" pitchFamily="50"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Corbel" panose="020B0503020204020204" pitchFamily="34" charset="0"/>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Corbel" panose="020B0503020204020204" pitchFamily="34"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Corbel" panose="020B0503020204020204" pitchFamily="34" charset="0"/>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Corbel" panose="020B0503020204020204" pitchFamily="34"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3300" b="1" dirty="0"/>
          </a:p>
        </p:txBody>
      </p:sp>
    </p:spTree>
    <p:extLst>
      <p:ext uri="{BB962C8B-B14F-4D97-AF65-F5344CB8AC3E}">
        <p14:creationId xmlns:p14="http://schemas.microsoft.com/office/powerpoint/2010/main" val="348461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F3E88D-C832-534C-A607-2626FBF835EA}"/>
              </a:ext>
            </a:extLst>
          </p:cNvPr>
          <p:cNvSpPr txBox="1">
            <a:spLocks/>
          </p:cNvSpPr>
          <p:nvPr/>
        </p:nvSpPr>
        <p:spPr>
          <a:xfrm>
            <a:off x="4160862" y="2786063"/>
            <a:ext cx="3540101" cy="1659948"/>
          </a:xfrm>
          <a:prstGeom prst="rect">
            <a:avLst/>
          </a:prstGeom>
        </p:spPr>
        <p:txBody>
          <a:bodyPr vert="horz" lIns="51435" tIns="25718" rIns="51435" bIns="25718" rtlCol="0" anchor="ctr">
            <a:noAutofit/>
          </a:bodyPr>
          <a:lstStyle>
            <a:lvl1pPr algn="l" defTabSz="914400" rtl="0" eaLnBrk="1" latinLnBrk="0" hangingPunct="1">
              <a:spcBef>
                <a:spcPct val="0"/>
              </a:spcBef>
              <a:buNone/>
              <a:defRPr sz="4000" b="0" i="0" kern="1200" cap="all">
                <a:solidFill>
                  <a:schemeClr val="tx1">
                    <a:lumMod val="50000"/>
                  </a:schemeClr>
                </a:solidFill>
                <a:latin typeface="Helvetica Light" panose="020B0403020202020204" pitchFamily="34" charset="0"/>
                <a:ea typeface="+mj-ea"/>
                <a:cs typeface="+mj-cs"/>
              </a:defRPr>
            </a:lvl1pPr>
          </a:lstStyle>
          <a:p>
            <a:pPr>
              <a:lnSpc>
                <a:spcPts val="1733"/>
              </a:lnSpc>
              <a:spcBef>
                <a:spcPts val="338"/>
              </a:spcBef>
              <a:spcAft>
                <a:spcPts val="338"/>
              </a:spcAft>
              <a:buClr>
                <a:schemeClr val="tx1"/>
              </a:buClr>
            </a:pPr>
            <a:endParaRPr lang="en-US" sz="1350" i="1" cap="none" dirty="0">
              <a:solidFill>
                <a:schemeClr val="tx1"/>
              </a:solidFill>
              <a:latin typeface="Helvetica" pitchFamily="2" charset="0"/>
              <a:ea typeface="MS ??"/>
              <a:cs typeface="Times New Roman" panose="02020603050405020304" pitchFamily="18" charset="0"/>
            </a:endParaRPr>
          </a:p>
        </p:txBody>
      </p:sp>
      <p:sp>
        <p:nvSpPr>
          <p:cNvPr id="4" name="Title 1">
            <a:extLst>
              <a:ext uri="{FF2B5EF4-FFF2-40B4-BE49-F238E27FC236}">
                <a16:creationId xmlns:a16="http://schemas.microsoft.com/office/drawing/2014/main" id="{963C7BD6-59AA-F946-B20F-D6D91B1ECA6C}"/>
              </a:ext>
            </a:extLst>
          </p:cNvPr>
          <p:cNvSpPr txBox="1">
            <a:spLocks/>
          </p:cNvSpPr>
          <p:nvPr/>
        </p:nvSpPr>
        <p:spPr>
          <a:xfrm>
            <a:off x="4057650" y="457200"/>
            <a:ext cx="3897288" cy="2330161"/>
          </a:xfrm>
          <a:prstGeom prst="rect">
            <a:avLst/>
          </a:prstGeom>
        </p:spPr>
        <p:txBody>
          <a:bodyPr vert="horz" lIns="68580" tIns="34290" rIns="68580" bIns="34290" rtlCol="0" anchor="ctr">
            <a:normAutofit fontScale="97500"/>
          </a:bodyPr>
          <a:lstStyle>
            <a:lvl1pPr algn="l" defTabSz="914400" rtl="0" eaLnBrk="1" latinLnBrk="0" hangingPunct="1">
              <a:spcBef>
                <a:spcPct val="0"/>
              </a:spcBef>
              <a:buNone/>
              <a:defRPr sz="4000" b="0" i="0" kern="1200" cap="all">
                <a:solidFill>
                  <a:schemeClr val="tx1">
                    <a:lumMod val="50000"/>
                  </a:schemeClr>
                </a:solidFill>
                <a:latin typeface="Helvetica Light" panose="020B0403020202020204" pitchFamily="34" charset="0"/>
                <a:ea typeface="+mj-ea"/>
                <a:cs typeface="+mj-cs"/>
              </a:defRPr>
            </a:lvl1pPr>
          </a:lstStyle>
          <a:p>
            <a:pPr>
              <a:lnSpc>
                <a:spcPct val="105000"/>
              </a:lnSpc>
              <a:spcBef>
                <a:spcPts val="0"/>
              </a:spcBef>
            </a:pPr>
            <a:r>
              <a:rPr lang="en-US" sz="3200" b="1" cap="none" dirty="0">
                <a:solidFill>
                  <a:srgbClr val="5F6062">
                    <a:lumMod val="50000"/>
                  </a:srgbClr>
                </a:solidFill>
              </a:rPr>
              <a:t>Leadership Circle Certification</a:t>
            </a:r>
            <a:endParaRPr lang="en-US" sz="3200" b="1" cap="none" dirty="0"/>
          </a:p>
        </p:txBody>
      </p:sp>
      <p:sp>
        <p:nvSpPr>
          <p:cNvPr id="7" name="TextBox 6">
            <a:extLst>
              <a:ext uri="{FF2B5EF4-FFF2-40B4-BE49-F238E27FC236}">
                <a16:creationId xmlns:a16="http://schemas.microsoft.com/office/drawing/2014/main" id="{FC7E9F5E-9C1A-A546-B38B-9481A6188C6F}"/>
              </a:ext>
            </a:extLst>
          </p:cNvPr>
          <p:cNvSpPr txBox="1"/>
          <p:nvPr/>
        </p:nvSpPr>
        <p:spPr>
          <a:xfrm>
            <a:off x="4160862" y="2715790"/>
            <a:ext cx="4240188" cy="3243452"/>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sz="2800" dirty="0">
                <a:solidFill>
                  <a:schemeClr val="tx1">
                    <a:lumMod val="50000"/>
                  </a:schemeClr>
                </a:solidFill>
                <a:latin typeface="Helvetica Light" panose="020B0403020202020204" pitchFamily="34" charset="0"/>
              </a:rPr>
              <a:t>Global Calendar</a:t>
            </a:r>
          </a:p>
          <a:p>
            <a:pPr marL="214313" indent="-214313">
              <a:lnSpc>
                <a:spcPct val="150000"/>
              </a:lnSpc>
              <a:buFont typeface="Arial" panose="020B0604020202020204" pitchFamily="34" charset="0"/>
              <a:buChar char="•"/>
            </a:pPr>
            <a:r>
              <a:rPr lang="en-US" sz="2800" dirty="0">
                <a:solidFill>
                  <a:schemeClr val="tx1">
                    <a:lumMod val="50000"/>
                  </a:schemeClr>
                </a:solidFill>
                <a:latin typeface="Helvetica Light" panose="020B0403020202020204" pitchFamily="34" charset="0"/>
              </a:rPr>
              <a:t>Virtual – 3 days</a:t>
            </a:r>
          </a:p>
          <a:p>
            <a:pPr marL="214313" indent="-214313">
              <a:lnSpc>
                <a:spcPct val="150000"/>
              </a:lnSpc>
              <a:buFont typeface="Arial" panose="020B0604020202020204" pitchFamily="34" charset="0"/>
              <a:buChar char="•"/>
            </a:pPr>
            <a:r>
              <a:rPr lang="en-US" sz="2800" dirty="0">
                <a:solidFill>
                  <a:schemeClr val="tx1">
                    <a:lumMod val="50000"/>
                  </a:schemeClr>
                </a:solidFill>
                <a:latin typeface="Helvetica Light" panose="020B0403020202020204" pitchFamily="34" charset="0"/>
              </a:rPr>
              <a:t>$4,395 USD</a:t>
            </a:r>
          </a:p>
          <a:p>
            <a:pPr marL="214313" indent="-214313">
              <a:lnSpc>
                <a:spcPct val="150000"/>
              </a:lnSpc>
              <a:buFont typeface="Arial" panose="020B0604020202020204" pitchFamily="34" charset="0"/>
              <a:buChar char="•"/>
            </a:pPr>
            <a:r>
              <a:rPr lang="en-US" sz="2800" dirty="0">
                <a:solidFill>
                  <a:schemeClr val="tx1">
                    <a:lumMod val="50000"/>
                  </a:schemeClr>
                </a:solidFill>
                <a:latin typeface="Helvetica Light" panose="020B0403020202020204" pitchFamily="34" charset="0"/>
              </a:rPr>
              <a:t>Assessment – Approx. $350 USD per leader.</a:t>
            </a:r>
          </a:p>
        </p:txBody>
      </p:sp>
      <p:sp>
        <p:nvSpPr>
          <p:cNvPr id="10" name="TextBox 9">
            <a:extLst>
              <a:ext uri="{FF2B5EF4-FFF2-40B4-BE49-F238E27FC236}">
                <a16:creationId xmlns:a16="http://schemas.microsoft.com/office/drawing/2014/main" id="{B88ADE87-0454-8F49-A06A-44ADDACAA5E2}"/>
              </a:ext>
            </a:extLst>
          </p:cNvPr>
          <p:cNvSpPr txBox="1"/>
          <p:nvPr/>
        </p:nvSpPr>
        <p:spPr>
          <a:xfrm>
            <a:off x="4057650" y="5142157"/>
            <a:ext cx="4240188" cy="323165"/>
          </a:xfrm>
          <a:prstGeom prst="rect">
            <a:avLst/>
          </a:prstGeom>
          <a:noFill/>
        </p:spPr>
        <p:txBody>
          <a:bodyPr wrap="square" rtlCol="0">
            <a:spAutoFit/>
          </a:bodyPr>
          <a:lstStyle/>
          <a:p>
            <a:pPr algn="ctr"/>
            <a:r>
              <a:rPr lang="en-US" sz="1500" i="1" dirty="0">
                <a:solidFill>
                  <a:schemeClr val="bg1"/>
                </a:solidFill>
                <a:latin typeface="Helvetica" pitchFamily="2" charset="0"/>
              </a:rPr>
              <a:t> </a:t>
            </a:r>
            <a:endParaRPr lang="en-US" sz="1500" dirty="0">
              <a:solidFill>
                <a:schemeClr val="bg1"/>
              </a:solidFill>
              <a:latin typeface="Helvetica" pitchFamily="2" charset="0"/>
            </a:endParaRPr>
          </a:p>
        </p:txBody>
      </p:sp>
    </p:spTree>
    <p:extLst>
      <p:ext uri="{BB962C8B-B14F-4D97-AF65-F5344CB8AC3E}">
        <p14:creationId xmlns:p14="http://schemas.microsoft.com/office/powerpoint/2010/main" val="173206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66327-998A-2546-876F-DEC96DCE8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439" b="10938"/>
          <a:stretch/>
        </p:blipFill>
        <p:spPr>
          <a:xfrm>
            <a:off x="0" y="0"/>
            <a:ext cx="9144000" cy="6858000"/>
          </a:xfrm>
          <a:prstGeom prst="rect">
            <a:avLst/>
          </a:prstGeom>
        </p:spPr>
      </p:pic>
      <p:sp>
        <p:nvSpPr>
          <p:cNvPr id="6" name="Titel 3"/>
          <p:cNvSpPr txBox="1">
            <a:spLocks/>
          </p:cNvSpPr>
          <p:nvPr>
            <p:custDataLst>
              <p:tags r:id="rId1"/>
            </p:custDataLst>
          </p:nvPr>
        </p:nvSpPr>
        <p:spPr bwMode="gray">
          <a:xfrm>
            <a:off x="571500" y="4972050"/>
            <a:ext cx="6363157" cy="625502"/>
          </a:xfrm>
          <a:prstGeom prst="rect">
            <a:avLst/>
          </a:prstGeom>
        </p:spPr>
        <p:txBody>
          <a:bodyPr/>
          <a:lstStyle>
            <a:lvl1pPr algn="l" defTabSz="914400" rtl="0" eaLnBrk="1" latinLnBrk="0" hangingPunct="1">
              <a:lnSpc>
                <a:spcPct val="90000"/>
              </a:lnSpc>
              <a:spcBef>
                <a:spcPct val="0"/>
              </a:spcBef>
              <a:buNone/>
              <a:defRPr sz="4400" kern="1200">
                <a:solidFill>
                  <a:srgbClr val="555759"/>
                </a:solidFill>
                <a:latin typeface="Helvetica" charset="0"/>
                <a:ea typeface="Helvetica" charset="0"/>
                <a:cs typeface="Helvetica" charset="0"/>
              </a:defRPr>
            </a:lvl1pPr>
          </a:lstStyle>
          <a:p>
            <a:endParaRPr lang="en-GB" sz="1125" i="1" dirty="0">
              <a:solidFill>
                <a:schemeClr val="bg1"/>
              </a:solidFill>
            </a:endParaRPr>
          </a:p>
        </p:txBody>
      </p:sp>
      <p:sp>
        <p:nvSpPr>
          <p:cNvPr id="7" name="Titel 3">
            <a:extLst>
              <a:ext uri="{FF2B5EF4-FFF2-40B4-BE49-F238E27FC236}">
                <a16:creationId xmlns:a16="http://schemas.microsoft.com/office/drawing/2014/main" id="{BA2A06E4-C31A-CF4A-A118-8FCB6A977053}"/>
              </a:ext>
            </a:extLst>
          </p:cNvPr>
          <p:cNvSpPr txBox="1">
            <a:spLocks/>
          </p:cNvSpPr>
          <p:nvPr>
            <p:custDataLst>
              <p:tags r:id="rId2"/>
            </p:custDataLst>
          </p:nvPr>
        </p:nvSpPr>
        <p:spPr bwMode="gray">
          <a:xfrm>
            <a:off x="457200" y="1143000"/>
            <a:ext cx="6363157" cy="625502"/>
          </a:xfrm>
          <a:prstGeom prst="rect">
            <a:avLst/>
          </a:prstGeom>
        </p:spPr>
        <p:txBody>
          <a:bodyPr/>
          <a:lstStyle>
            <a:lvl1pPr algn="l" defTabSz="914400" rtl="0" eaLnBrk="1" latinLnBrk="0" hangingPunct="1">
              <a:lnSpc>
                <a:spcPct val="90000"/>
              </a:lnSpc>
              <a:spcBef>
                <a:spcPct val="0"/>
              </a:spcBef>
              <a:buNone/>
              <a:defRPr sz="4400" kern="1200">
                <a:solidFill>
                  <a:srgbClr val="555759"/>
                </a:solidFill>
                <a:latin typeface="Helvetica" charset="0"/>
                <a:ea typeface="Helvetica" charset="0"/>
                <a:cs typeface="Helvetica" charset="0"/>
              </a:defRPr>
            </a:lvl1pPr>
          </a:lstStyle>
          <a:p>
            <a:pPr>
              <a:lnSpc>
                <a:spcPct val="150000"/>
              </a:lnSpc>
            </a:pPr>
            <a:r>
              <a:rPr lang="en-GB" sz="2025" b="1" dirty="0">
                <a:solidFill>
                  <a:schemeClr val="bg1"/>
                </a:solidFill>
                <a:latin typeface="Helvetica" pitchFamily="2" charset="0"/>
              </a:rPr>
              <a:t>Thank you for joining us!</a:t>
            </a:r>
          </a:p>
          <a:p>
            <a:pPr>
              <a:lnSpc>
                <a:spcPct val="150000"/>
              </a:lnSpc>
            </a:pPr>
            <a:r>
              <a:rPr lang="en-GB" sz="2025" b="1" dirty="0">
                <a:solidFill>
                  <a:schemeClr val="bg1"/>
                </a:solidFill>
                <a:latin typeface="Helvetica" pitchFamily="2" charset="0"/>
              </a:rPr>
              <a:t>Until next time.</a:t>
            </a:r>
          </a:p>
        </p:txBody>
      </p:sp>
    </p:spTree>
    <p:extLst>
      <p:ext uri="{BB962C8B-B14F-4D97-AF65-F5344CB8AC3E}">
        <p14:creationId xmlns:p14="http://schemas.microsoft.com/office/powerpoint/2010/main" val="1900799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3400" y="1219200"/>
            <a:ext cx="8153400" cy="4572000"/>
          </a:xfrm>
          <a:prstGeom prst="rect">
            <a:avLst/>
          </a:prstGeom>
          <a:solidFill>
            <a:schemeClr val="bg1"/>
          </a:solidFill>
          <a:ln>
            <a:noFill/>
          </a:ln>
          <a:effectLst>
            <a:outerShdw blurRad="342900" dist="50800" dir="8100000" algn="tr" rotWithShape="0">
              <a:prstClr val="black">
                <a:alpha val="4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3"/>
          <p:cNvSpPr txBox="1">
            <a:spLocks noChangeArrowheads="1"/>
          </p:cNvSpPr>
          <p:nvPr/>
        </p:nvSpPr>
        <p:spPr bwMode="auto">
          <a:xfrm>
            <a:off x="2628900" y="304800"/>
            <a:ext cx="3962400" cy="762000"/>
          </a:xfrm>
          <a:prstGeom prst="rect">
            <a:avLst/>
          </a:prstGeom>
          <a:noFill/>
          <a:ln w="9525">
            <a:noFill/>
            <a:miter lim="800000"/>
            <a:headEnd/>
            <a:tailEnd/>
          </a:ln>
        </p:spPr>
        <p:txBody>
          <a:bodyPr anchor="ctr"/>
          <a:lstStyle/>
          <a:p>
            <a:pPr algn="ctr" eaLnBrk="1" hangingPunct="1">
              <a:lnSpc>
                <a:spcPct val="90000"/>
              </a:lnSpc>
              <a:defRPr/>
            </a:pPr>
            <a:r>
              <a:rPr lang="en-US" sz="2800" kern="0" dirty="0">
                <a:latin typeface="Corbel" panose="020B0503020204020204" pitchFamily="34" charset="0"/>
                <a:ea typeface="ＭＳ Ｐゴシック" charset="-128"/>
                <a:cs typeface="Gotham Book" pitchFamily="50" charset="0"/>
              </a:rPr>
              <a:t>Creative Questions</a:t>
            </a:r>
          </a:p>
        </p:txBody>
      </p:sp>
      <p:pic>
        <p:nvPicPr>
          <p:cNvPr id="6" name="Picture 16" descr="p7.pd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219" y="1600200"/>
            <a:ext cx="7497763" cy="3459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24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3400" y="1295400"/>
            <a:ext cx="8153400" cy="4114800"/>
          </a:xfrm>
          <a:prstGeom prst="rect">
            <a:avLst/>
          </a:prstGeom>
          <a:solidFill>
            <a:schemeClr val="bg1"/>
          </a:solidFill>
          <a:ln>
            <a:noFill/>
          </a:ln>
          <a:effectLst>
            <a:outerShdw blurRad="342900" dist="50800" dir="8100000" algn="tr" rotWithShape="0">
              <a:prstClr val="black">
                <a:alpha val="4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3"/>
          <p:cNvSpPr txBox="1">
            <a:spLocks noChangeArrowheads="1"/>
          </p:cNvSpPr>
          <p:nvPr/>
        </p:nvSpPr>
        <p:spPr bwMode="auto">
          <a:xfrm>
            <a:off x="2628900" y="304800"/>
            <a:ext cx="3962400" cy="762000"/>
          </a:xfrm>
          <a:prstGeom prst="rect">
            <a:avLst/>
          </a:prstGeom>
          <a:noFill/>
          <a:ln w="9525">
            <a:noFill/>
            <a:miter lim="800000"/>
            <a:headEnd/>
            <a:tailEnd/>
          </a:ln>
        </p:spPr>
        <p:txBody>
          <a:bodyPr anchor="ctr"/>
          <a:lstStyle/>
          <a:p>
            <a:pPr algn="ctr" eaLnBrk="1" hangingPunct="1">
              <a:lnSpc>
                <a:spcPct val="90000"/>
              </a:lnSpc>
              <a:defRPr/>
            </a:pPr>
            <a:r>
              <a:rPr lang="en-US" sz="2800" kern="0" dirty="0">
                <a:latin typeface="Corbel" panose="020B0503020204020204" pitchFamily="34" charset="0"/>
                <a:ea typeface="ＭＳ Ｐゴシック" charset="-128"/>
                <a:cs typeface="Gotham Book" pitchFamily="50" charset="0"/>
              </a:rPr>
              <a:t>5 Point Scale Results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41" y="1905000"/>
            <a:ext cx="7899918" cy="3048000"/>
          </a:xfrm>
          <a:prstGeom prst="rect">
            <a:avLst/>
          </a:prstGeom>
        </p:spPr>
      </p:pic>
    </p:spTree>
    <p:extLst>
      <p:ext uri="{BB962C8B-B14F-4D97-AF65-F5344CB8AC3E}">
        <p14:creationId xmlns:p14="http://schemas.microsoft.com/office/powerpoint/2010/main" val="104270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219200"/>
            <a:ext cx="8153400" cy="4572000"/>
          </a:xfrm>
          <a:prstGeom prst="rect">
            <a:avLst/>
          </a:prstGeom>
          <a:solidFill>
            <a:schemeClr val="bg1"/>
          </a:solidFill>
          <a:ln>
            <a:noFill/>
          </a:ln>
          <a:effectLst>
            <a:outerShdw blurRad="342900" dist="50800" dir="8100000" algn="tr" rotWithShape="0">
              <a:prstClr val="black">
                <a:alpha val="4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txBox="1">
            <a:spLocks noChangeArrowheads="1"/>
          </p:cNvSpPr>
          <p:nvPr/>
        </p:nvSpPr>
        <p:spPr bwMode="auto">
          <a:xfrm>
            <a:off x="1600200" y="304800"/>
            <a:ext cx="6019800" cy="762000"/>
          </a:xfrm>
          <a:prstGeom prst="rect">
            <a:avLst/>
          </a:prstGeom>
          <a:noFill/>
          <a:ln w="9525">
            <a:noFill/>
            <a:miter lim="800000"/>
            <a:headEnd/>
            <a:tailEnd/>
          </a:ln>
        </p:spPr>
        <p:txBody>
          <a:bodyPr anchor="ctr"/>
          <a:lstStyle/>
          <a:p>
            <a:pPr algn="ctr" eaLnBrk="1" hangingPunct="1">
              <a:lnSpc>
                <a:spcPct val="90000"/>
              </a:lnSpc>
              <a:defRPr/>
            </a:pPr>
            <a:r>
              <a:rPr lang="en-US" sz="2800" kern="0" dirty="0">
                <a:latin typeface="Corbel" panose="020B0503020204020204" pitchFamily="34" charset="0"/>
                <a:ea typeface="ＭＳ Ｐゴシック" charset="-128"/>
                <a:cs typeface="Gotham Book" pitchFamily="50" charset="0"/>
              </a:rPr>
              <a:t>Comparison to Norm Group</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21" y="1596874"/>
            <a:ext cx="8039532" cy="3737125"/>
          </a:xfrm>
          <a:prstGeom prst="rect">
            <a:avLst/>
          </a:prstGeom>
        </p:spPr>
      </p:pic>
    </p:spTree>
    <p:extLst>
      <p:ext uri="{BB962C8B-B14F-4D97-AF65-F5344CB8AC3E}">
        <p14:creationId xmlns:p14="http://schemas.microsoft.com/office/powerpoint/2010/main" val="171241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345973" y="850900"/>
            <a:ext cx="4452053" cy="1143000"/>
          </a:xfrm>
        </p:spPr>
        <p:txBody>
          <a:bodyPr rIns="81279" anchor="t"/>
          <a:lstStyle/>
          <a:p>
            <a:pPr marL="39688" eaLnBrk="1" hangingPunct="1"/>
            <a:r>
              <a:rPr lang="en-US" altLang="en-US" sz="2800" b="0" dirty="0"/>
              <a:t>The Leadership Circle</a:t>
            </a:r>
          </a:p>
        </p:txBody>
      </p:sp>
      <p:sp>
        <p:nvSpPr>
          <p:cNvPr id="5125" name="Content Placeholder 32"/>
          <p:cNvSpPr>
            <a:spLocks noGrp="1"/>
          </p:cNvSpPr>
          <p:nvPr>
            <p:ph idx="1"/>
          </p:nvPr>
        </p:nvSpPr>
        <p:spPr>
          <a:xfrm>
            <a:off x="1676400" y="1535723"/>
            <a:ext cx="6096000" cy="4103077"/>
          </a:xfrm>
        </p:spPr>
        <p:txBody>
          <a:bodyPr>
            <a:normAutofit/>
          </a:bodyPr>
          <a:lstStyle/>
          <a:p>
            <a:pPr>
              <a:spcBef>
                <a:spcPct val="0"/>
              </a:spcBef>
              <a:spcAft>
                <a:spcPts val="600"/>
              </a:spcAft>
              <a:buClr>
                <a:schemeClr val="tx1"/>
              </a:buClr>
            </a:pPr>
            <a:r>
              <a:rPr lang="en-US" altLang="en-US" sz="2000" dirty="0">
                <a:cs typeface="Helvetica Neue" charset="0"/>
              </a:rPr>
              <a:t>Deepens and accelerates development over a lifetime.</a:t>
            </a:r>
          </a:p>
          <a:p>
            <a:pPr>
              <a:spcBef>
                <a:spcPct val="0"/>
              </a:spcBef>
              <a:spcAft>
                <a:spcPts val="600"/>
              </a:spcAft>
              <a:buClr>
                <a:schemeClr val="tx1"/>
              </a:buClr>
            </a:pPr>
            <a:r>
              <a:rPr lang="en-US" altLang="en-US" sz="2000" dirty="0">
                <a:cs typeface="Helvetica Neue" charset="0"/>
              </a:rPr>
              <a:t>Over 225,000 leaders have used the TLC Profile in their development.</a:t>
            </a:r>
          </a:p>
          <a:p>
            <a:pPr>
              <a:spcBef>
                <a:spcPct val="0"/>
              </a:spcBef>
              <a:spcAft>
                <a:spcPts val="600"/>
              </a:spcAft>
              <a:buClr>
                <a:schemeClr val="tx1"/>
              </a:buClr>
            </a:pPr>
            <a:r>
              <a:rPr lang="en-US" altLang="en-US" sz="2000" dirty="0">
                <a:cs typeface="Helvetica Neue" charset="0"/>
              </a:rPr>
              <a:t>Experience in over 2,500 organizations, worldwide, to include F500, not for profits, and many others.</a:t>
            </a:r>
          </a:p>
          <a:p>
            <a:pPr>
              <a:spcBef>
                <a:spcPct val="0"/>
              </a:spcBef>
              <a:spcAft>
                <a:spcPts val="600"/>
              </a:spcAft>
              <a:buClr>
                <a:schemeClr val="tx1"/>
              </a:buClr>
            </a:pPr>
            <a:endParaRPr lang="en-US" altLang="en-US" sz="2000" dirty="0">
              <a:cs typeface="Helvetica Neue" charset="0"/>
            </a:endParaRPr>
          </a:p>
          <a:p>
            <a:pPr marL="0" indent="0">
              <a:spcBef>
                <a:spcPct val="0"/>
              </a:spcBef>
              <a:spcAft>
                <a:spcPts val="600"/>
              </a:spcAft>
              <a:buClr>
                <a:schemeClr val="tx1"/>
              </a:buClr>
              <a:buNone/>
            </a:pPr>
            <a:endParaRPr lang="en-US" altLang="en-US" sz="2000" dirty="0">
              <a:cs typeface="Helvetica Neue" charset="0"/>
            </a:endParaRPr>
          </a:p>
          <a:p>
            <a:pPr>
              <a:spcBef>
                <a:spcPct val="0"/>
              </a:spcBef>
              <a:spcAft>
                <a:spcPts val="600"/>
              </a:spcAft>
              <a:buClr>
                <a:schemeClr val="tx1"/>
              </a:buClr>
            </a:pPr>
            <a:r>
              <a:rPr lang="en-US" altLang="en-US" sz="2000" dirty="0">
                <a:cs typeface="Helvetica Neue" charset="0"/>
              </a:rPr>
              <a:t>Provides value ONLY in the hands of a credible coach.</a:t>
            </a:r>
          </a:p>
          <a:p>
            <a:pPr>
              <a:spcBef>
                <a:spcPct val="0"/>
              </a:spcBef>
              <a:spcAft>
                <a:spcPts val="600"/>
              </a:spcAft>
              <a:buClr>
                <a:schemeClr val="tx1"/>
              </a:buClr>
            </a:pPr>
            <a:r>
              <a:rPr lang="en-US" altLang="en-US" sz="2000" dirty="0">
                <a:cs typeface="Helvetica Neue" charset="0"/>
              </a:rPr>
              <a:t>Over 6,500 certified practitioners across the globe.</a:t>
            </a:r>
          </a:p>
        </p:txBody>
      </p:sp>
      <p:sp>
        <p:nvSpPr>
          <p:cNvPr id="5" name="Text Placeholder 4"/>
          <p:cNvSpPr>
            <a:spLocks noGrp="1"/>
          </p:cNvSpPr>
          <p:nvPr>
            <p:ph type="body" sz="quarter" idx="13"/>
          </p:nvPr>
        </p:nvSpPr>
        <p:spPr/>
        <p:txBody>
          <a:bodyPr/>
          <a:lstStyle/>
          <a:p>
            <a:r>
              <a:rPr lang="en-US" dirty="0"/>
              <a:t>ORIENTATION TO THE LEADERSHIP CIRCLE PROFILE</a:t>
            </a:r>
          </a:p>
        </p:txBody>
      </p:sp>
      <p:sp>
        <p:nvSpPr>
          <p:cNvPr id="4" name="Text Placeholder 3"/>
          <p:cNvSpPr>
            <a:spLocks noGrp="1"/>
          </p:cNvSpPr>
          <p:nvPr>
            <p:ph type="body" sz="quarter" idx="10"/>
          </p:nvPr>
        </p:nvSpPr>
        <p:spPr/>
        <p:txBody>
          <a:bodyPr/>
          <a:lstStyle/>
          <a:p>
            <a:r>
              <a:rPr lang="en-US" dirty="0"/>
              <a:t>360º Assessment Tool</a:t>
            </a:r>
          </a:p>
        </p:txBody>
      </p:sp>
      <p:sp>
        <p:nvSpPr>
          <p:cNvPr id="5123" name="Rectangle 3"/>
          <p:cNvSpPr>
            <a:spLocks/>
          </p:cNvSpPr>
          <p:nvPr/>
        </p:nvSpPr>
        <p:spPr bwMode="auto">
          <a:xfrm>
            <a:off x="685800" y="1422400"/>
            <a:ext cx="8153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ct val="20000"/>
              </a:spcBef>
              <a:buChar char="•"/>
              <a:defRPr sz="2400" b="1">
                <a:solidFill>
                  <a:srgbClr val="687B27"/>
                </a:solidFill>
                <a:latin typeface="Helvetica Neue" charset="0"/>
                <a:ea typeface="MS PGothic" pitchFamily="34" charset="-128"/>
                <a:cs typeface="Helvetica Neue" charset="0"/>
              </a:defRPr>
            </a:lvl1pPr>
            <a:lvl2pPr marL="742950" indent="-285750" eaLnBrk="0" hangingPunct="0">
              <a:spcBef>
                <a:spcPct val="20000"/>
              </a:spcBef>
              <a:buChar char="–"/>
              <a:defRPr sz="2000" b="1">
                <a:solidFill>
                  <a:srgbClr val="5C5952"/>
                </a:solidFill>
                <a:latin typeface="Cambria" pitchFamily="18" charset="0"/>
                <a:ea typeface="MS PGothic" pitchFamily="34" charset="-128"/>
                <a:cs typeface="Arial" pitchFamily="34" charset="0"/>
              </a:defRPr>
            </a:lvl2pPr>
            <a:lvl3pPr marL="1143000" indent="-228600" eaLnBrk="0" hangingPunct="0">
              <a:spcBef>
                <a:spcPct val="20000"/>
              </a:spcBef>
              <a:buChar char="•"/>
              <a:defRPr b="1">
                <a:solidFill>
                  <a:srgbClr val="807D75"/>
                </a:solidFill>
                <a:latin typeface="Cambria" pitchFamily="18" charset="0"/>
                <a:ea typeface="Arial" pitchFamily="34" charset="0"/>
                <a:cs typeface="Arial" pitchFamily="34" charset="0"/>
              </a:defRPr>
            </a:lvl3pPr>
            <a:lvl4pPr marL="16002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4pPr>
            <a:lvl5pPr marL="20574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5pPr>
            <a:lvl6pPr marL="25146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6pPr>
            <a:lvl7pPr marL="29718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7pPr>
            <a:lvl8pPr marL="34290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8pPr>
            <a:lvl9pPr marL="38862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9pPr>
          </a:lstStyle>
          <a:p>
            <a:pPr eaLnBrk="1" hangingPunct="1">
              <a:spcBef>
                <a:spcPts val="575"/>
              </a:spcBef>
              <a:buClr>
                <a:srgbClr val="6C833B"/>
              </a:buClr>
              <a:buFontTx/>
              <a:buNone/>
            </a:pPr>
            <a:r>
              <a:rPr lang="en-US" altLang="en-US" sz="2000" b="0">
                <a:solidFill>
                  <a:srgbClr val="6C833B"/>
                </a:solidFill>
                <a:latin typeface="Calibri" pitchFamily="34" charset="0"/>
                <a:cs typeface="Arial" pitchFamily="34" charset="0"/>
              </a:rPr>
              <a:t>   </a:t>
            </a:r>
          </a:p>
        </p:txBody>
      </p:sp>
    </p:spTree>
    <p:custDataLst>
      <p:tags r:id="rId1"/>
    </p:custDataLst>
    <p:extLst>
      <p:ext uri="{BB962C8B-B14F-4D97-AF65-F5344CB8AC3E}">
        <p14:creationId xmlns:p14="http://schemas.microsoft.com/office/powerpoint/2010/main" val="288895058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7800"/>
            <a:ext cx="9144000" cy="4844288"/>
          </a:xfrm>
          <a:prstGeom prst="rect">
            <a:avLst/>
          </a:prstGeom>
        </p:spPr>
      </p:pic>
      <p:grpSp>
        <p:nvGrpSpPr>
          <p:cNvPr id="7" name="Group 6"/>
          <p:cNvGrpSpPr/>
          <p:nvPr/>
        </p:nvGrpSpPr>
        <p:grpSpPr>
          <a:xfrm>
            <a:off x="1729435" y="3037606"/>
            <a:ext cx="505460" cy="505460"/>
            <a:chOff x="1729435" y="2586685"/>
            <a:chExt cx="505460" cy="505460"/>
          </a:xfrm>
        </p:grpSpPr>
        <p:sp>
          <p:nvSpPr>
            <p:cNvPr id="12" name="Oval 11"/>
            <p:cNvSpPr/>
            <p:nvPr/>
          </p:nvSpPr>
          <p:spPr>
            <a:xfrm>
              <a:off x="1757680" y="2614930"/>
              <a:ext cx="448971" cy="4489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9435" y="2586685"/>
              <a:ext cx="505460" cy="505460"/>
            </a:xfrm>
            <a:prstGeom prst="rect">
              <a:avLst/>
            </a:prstGeom>
          </p:spPr>
        </p:pic>
      </p:grpSp>
      <p:grpSp>
        <p:nvGrpSpPr>
          <p:cNvPr id="14" name="Group 13"/>
          <p:cNvGrpSpPr/>
          <p:nvPr/>
        </p:nvGrpSpPr>
        <p:grpSpPr>
          <a:xfrm>
            <a:off x="2491435" y="4495344"/>
            <a:ext cx="505460" cy="505460"/>
            <a:chOff x="1729435" y="2586685"/>
            <a:chExt cx="505460" cy="505460"/>
          </a:xfrm>
        </p:grpSpPr>
        <p:sp>
          <p:nvSpPr>
            <p:cNvPr id="15" name="Oval 14"/>
            <p:cNvSpPr/>
            <p:nvPr/>
          </p:nvSpPr>
          <p:spPr>
            <a:xfrm>
              <a:off x="1757680" y="2614930"/>
              <a:ext cx="448971" cy="4489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9435" y="2586685"/>
              <a:ext cx="505460" cy="505460"/>
            </a:xfrm>
            <a:prstGeom prst="rect">
              <a:avLst/>
            </a:prstGeom>
          </p:spPr>
        </p:pic>
      </p:grpSp>
      <p:grpSp>
        <p:nvGrpSpPr>
          <p:cNvPr id="17" name="Group 16"/>
          <p:cNvGrpSpPr/>
          <p:nvPr/>
        </p:nvGrpSpPr>
        <p:grpSpPr>
          <a:xfrm>
            <a:off x="4638287" y="4634491"/>
            <a:ext cx="505460" cy="505460"/>
            <a:chOff x="1729435" y="2586685"/>
            <a:chExt cx="505460" cy="505460"/>
          </a:xfrm>
        </p:grpSpPr>
        <p:sp>
          <p:nvSpPr>
            <p:cNvPr id="18" name="Oval 17"/>
            <p:cNvSpPr/>
            <p:nvPr/>
          </p:nvSpPr>
          <p:spPr>
            <a:xfrm>
              <a:off x="1757680" y="2614930"/>
              <a:ext cx="448971" cy="4489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9435" y="2586685"/>
              <a:ext cx="505460" cy="505460"/>
            </a:xfrm>
            <a:prstGeom prst="rect">
              <a:avLst/>
            </a:prstGeom>
          </p:spPr>
        </p:pic>
      </p:grpSp>
      <p:grpSp>
        <p:nvGrpSpPr>
          <p:cNvPr id="20" name="Group 19"/>
          <p:cNvGrpSpPr/>
          <p:nvPr/>
        </p:nvGrpSpPr>
        <p:grpSpPr>
          <a:xfrm>
            <a:off x="5175260" y="3538569"/>
            <a:ext cx="505460" cy="505460"/>
            <a:chOff x="1729435" y="2586685"/>
            <a:chExt cx="505460" cy="505460"/>
          </a:xfrm>
        </p:grpSpPr>
        <p:sp>
          <p:nvSpPr>
            <p:cNvPr id="21" name="Oval 20"/>
            <p:cNvSpPr/>
            <p:nvPr/>
          </p:nvSpPr>
          <p:spPr>
            <a:xfrm>
              <a:off x="1757680" y="2614930"/>
              <a:ext cx="448971" cy="4489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9435" y="2586685"/>
              <a:ext cx="505460" cy="505460"/>
            </a:xfrm>
            <a:prstGeom prst="rect">
              <a:avLst/>
            </a:prstGeom>
          </p:spPr>
        </p:pic>
      </p:grpSp>
      <p:grpSp>
        <p:nvGrpSpPr>
          <p:cNvPr id="23" name="Group 22"/>
          <p:cNvGrpSpPr/>
          <p:nvPr/>
        </p:nvGrpSpPr>
        <p:grpSpPr>
          <a:xfrm>
            <a:off x="5930374" y="3572216"/>
            <a:ext cx="505460" cy="505460"/>
            <a:chOff x="1729435" y="2586685"/>
            <a:chExt cx="505460" cy="505460"/>
          </a:xfrm>
        </p:grpSpPr>
        <p:sp>
          <p:nvSpPr>
            <p:cNvPr id="24" name="Oval 23"/>
            <p:cNvSpPr/>
            <p:nvPr/>
          </p:nvSpPr>
          <p:spPr>
            <a:xfrm>
              <a:off x="1757680" y="2614930"/>
              <a:ext cx="448971" cy="4489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9435" y="2586685"/>
              <a:ext cx="505460" cy="505460"/>
            </a:xfrm>
            <a:prstGeom prst="rect">
              <a:avLst/>
            </a:prstGeom>
          </p:spPr>
        </p:pic>
      </p:grpSp>
      <p:grpSp>
        <p:nvGrpSpPr>
          <p:cNvPr id="26" name="Group 25"/>
          <p:cNvGrpSpPr/>
          <p:nvPr/>
        </p:nvGrpSpPr>
        <p:grpSpPr>
          <a:xfrm>
            <a:off x="4528957" y="2878577"/>
            <a:ext cx="505460" cy="505460"/>
            <a:chOff x="1729435" y="2586685"/>
            <a:chExt cx="505460" cy="505460"/>
          </a:xfrm>
        </p:grpSpPr>
        <p:sp>
          <p:nvSpPr>
            <p:cNvPr id="27" name="Oval 26"/>
            <p:cNvSpPr/>
            <p:nvPr/>
          </p:nvSpPr>
          <p:spPr>
            <a:xfrm>
              <a:off x="1757680" y="2614930"/>
              <a:ext cx="448971" cy="4489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9435" y="2586685"/>
              <a:ext cx="505460" cy="505460"/>
            </a:xfrm>
            <a:prstGeom prst="rect">
              <a:avLst/>
            </a:prstGeom>
          </p:spPr>
        </p:pic>
      </p:grpSp>
      <p:grpSp>
        <p:nvGrpSpPr>
          <p:cNvPr id="29" name="Group 28"/>
          <p:cNvGrpSpPr/>
          <p:nvPr/>
        </p:nvGrpSpPr>
        <p:grpSpPr>
          <a:xfrm>
            <a:off x="7242339" y="4719828"/>
            <a:ext cx="505460" cy="505460"/>
            <a:chOff x="1729435" y="2586685"/>
            <a:chExt cx="505460" cy="505460"/>
          </a:xfrm>
        </p:grpSpPr>
        <p:sp>
          <p:nvSpPr>
            <p:cNvPr id="30" name="Oval 29"/>
            <p:cNvSpPr/>
            <p:nvPr/>
          </p:nvSpPr>
          <p:spPr>
            <a:xfrm>
              <a:off x="1757680" y="2614930"/>
              <a:ext cx="448971" cy="4489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9435" y="2586685"/>
              <a:ext cx="505460" cy="505460"/>
            </a:xfrm>
            <a:prstGeom prst="rect">
              <a:avLst/>
            </a:prstGeom>
          </p:spPr>
        </p:pic>
      </p:grpSp>
      <p:sp>
        <p:nvSpPr>
          <p:cNvPr id="32" name="TextBox 31"/>
          <p:cNvSpPr txBox="1"/>
          <p:nvPr/>
        </p:nvSpPr>
        <p:spPr>
          <a:xfrm>
            <a:off x="115471" y="3105672"/>
            <a:ext cx="1377261" cy="369235"/>
          </a:xfrm>
          <a:prstGeom prst="rect">
            <a:avLst/>
          </a:prstGeom>
          <a:noFill/>
        </p:spPr>
        <p:txBody>
          <a:bodyPr wrap="square" lIns="91344" tIns="45672" rIns="91344" bIns="45672" rtlCol="0">
            <a:spAutoFit/>
          </a:bodyPr>
          <a:lstStyle/>
          <a:p>
            <a:r>
              <a:rPr lang="en-US" dirty="0">
                <a:solidFill>
                  <a:schemeClr val="tx1">
                    <a:lumMod val="50000"/>
                  </a:schemeClr>
                </a:solidFill>
                <a:latin typeface="Corbel" charset="0"/>
                <a:ea typeface="Corbel" charset="0"/>
                <a:cs typeface="Corbel" charset="0"/>
              </a:rPr>
              <a:t>FCG/TLC NA</a:t>
            </a:r>
          </a:p>
        </p:txBody>
      </p:sp>
      <p:sp>
        <p:nvSpPr>
          <p:cNvPr id="33" name="TextBox 32"/>
          <p:cNvSpPr txBox="1"/>
          <p:nvPr/>
        </p:nvSpPr>
        <p:spPr>
          <a:xfrm>
            <a:off x="508756" y="4578451"/>
            <a:ext cx="2293820" cy="369332"/>
          </a:xfrm>
          <a:prstGeom prst="rect">
            <a:avLst/>
          </a:prstGeom>
          <a:noFill/>
        </p:spPr>
        <p:txBody>
          <a:bodyPr wrap="square" lIns="91344" tIns="45672" rIns="91344" bIns="45672" rtlCol="0">
            <a:spAutoFit/>
          </a:bodyPr>
          <a:lstStyle/>
          <a:p>
            <a:r>
              <a:rPr lang="en-US" dirty="0">
                <a:solidFill>
                  <a:schemeClr val="tx1">
                    <a:lumMod val="50000"/>
                  </a:schemeClr>
                </a:solidFill>
                <a:latin typeface="Corbel" charset="0"/>
                <a:ea typeface="Corbel" charset="0"/>
                <a:cs typeface="Corbel" charset="0"/>
              </a:rPr>
              <a:t>TLC America Latina</a:t>
            </a:r>
          </a:p>
        </p:txBody>
      </p:sp>
      <p:sp>
        <p:nvSpPr>
          <p:cNvPr id="34" name="TextBox 33"/>
          <p:cNvSpPr txBox="1"/>
          <p:nvPr/>
        </p:nvSpPr>
        <p:spPr>
          <a:xfrm>
            <a:off x="3725912" y="5465805"/>
            <a:ext cx="1824750" cy="369332"/>
          </a:xfrm>
          <a:prstGeom prst="rect">
            <a:avLst/>
          </a:prstGeom>
          <a:noFill/>
        </p:spPr>
        <p:txBody>
          <a:bodyPr wrap="square" lIns="91344" tIns="45672" rIns="91344" bIns="45672" rtlCol="0">
            <a:spAutoFit/>
          </a:bodyPr>
          <a:lstStyle/>
          <a:p>
            <a:r>
              <a:rPr lang="en-US" dirty="0">
                <a:solidFill>
                  <a:schemeClr val="tx1">
                    <a:lumMod val="50000"/>
                  </a:schemeClr>
                </a:solidFill>
                <a:latin typeface="Corbel" charset="0"/>
                <a:ea typeface="Corbel" charset="0"/>
                <a:cs typeface="Corbel" charset="0"/>
              </a:rPr>
              <a:t>TLC </a:t>
            </a:r>
            <a:r>
              <a:rPr lang="en-US">
                <a:solidFill>
                  <a:schemeClr val="tx1">
                    <a:lumMod val="50000"/>
                  </a:schemeClr>
                </a:solidFill>
                <a:latin typeface="Corbel" charset="0"/>
                <a:ea typeface="Corbel" charset="0"/>
                <a:cs typeface="Corbel" charset="0"/>
              </a:rPr>
              <a:t>South Africa</a:t>
            </a:r>
            <a:endParaRPr lang="en-US" dirty="0">
              <a:solidFill>
                <a:schemeClr val="tx1">
                  <a:lumMod val="50000"/>
                </a:schemeClr>
              </a:solidFill>
              <a:latin typeface="Corbel" charset="0"/>
              <a:ea typeface="Corbel" charset="0"/>
              <a:cs typeface="Corbel" charset="0"/>
            </a:endParaRPr>
          </a:p>
        </p:txBody>
      </p:sp>
      <p:sp>
        <p:nvSpPr>
          <p:cNvPr id="35" name="TextBox 34"/>
          <p:cNvSpPr txBox="1"/>
          <p:nvPr/>
        </p:nvSpPr>
        <p:spPr>
          <a:xfrm>
            <a:off x="5095490" y="2949299"/>
            <a:ext cx="1824750" cy="369332"/>
          </a:xfrm>
          <a:prstGeom prst="rect">
            <a:avLst/>
          </a:prstGeom>
          <a:noFill/>
        </p:spPr>
        <p:txBody>
          <a:bodyPr wrap="square" lIns="91344" tIns="45672" rIns="91344" bIns="45672" rtlCol="0">
            <a:spAutoFit/>
          </a:bodyPr>
          <a:lstStyle/>
          <a:p>
            <a:r>
              <a:rPr lang="en-US">
                <a:solidFill>
                  <a:schemeClr val="bg1"/>
                </a:solidFill>
                <a:latin typeface="Corbel" charset="0"/>
                <a:ea typeface="Corbel" charset="0"/>
                <a:cs typeface="Corbel" charset="0"/>
              </a:rPr>
              <a:t>FCG/TLC Europe</a:t>
            </a:r>
            <a:endParaRPr lang="en-US" dirty="0">
              <a:solidFill>
                <a:schemeClr val="bg1"/>
              </a:solidFill>
              <a:latin typeface="Corbel" charset="0"/>
              <a:ea typeface="Corbel" charset="0"/>
              <a:cs typeface="Corbel" charset="0"/>
            </a:endParaRPr>
          </a:p>
        </p:txBody>
      </p:sp>
      <p:sp>
        <p:nvSpPr>
          <p:cNvPr id="36" name="TextBox 35"/>
          <p:cNvSpPr txBox="1"/>
          <p:nvPr/>
        </p:nvSpPr>
        <p:spPr>
          <a:xfrm>
            <a:off x="4191009" y="3581402"/>
            <a:ext cx="1800683" cy="646331"/>
          </a:xfrm>
          <a:prstGeom prst="rect">
            <a:avLst/>
          </a:prstGeom>
          <a:noFill/>
        </p:spPr>
        <p:txBody>
          <a:bodyPr wrap="square" lIns="91344" tIns="45672" rIns="91344" bIns="45672" rtlCol="0">
            <a:spAutoFit/>
          </a:bodyPr>
          <a:lstStyle/>
          <a:p>
            <a:r>
              <a:rPr lang="en-US" dirty="0">
                <a:solidFill>
                  <a:schemeClr val="bg1"/>
                </a:solidFill>
                <a:latin typeface="Corbel" charset="0"/>
                <a:ea typeface="Corbel" charset="0"/>
                <a:cs typeface="Corbel" charset="0"/>
              </a:rPr>
              <a:t>FCG/TLC</a:t>
            </a:r>
          </a:p>
          <a:p>
            <a:r>
              <a:rPr lang="en-US" dirty="0">
                <a:solidFill>
                  <a:schemeClr val="bg1"/>
                </a:solidFill>
                <a:latin typeface="Corbel" charset="0"/>
                <a:ea typeface="Corbel" charset="0"/>
                <a:cs typeface="Corbel" charset="0"/>
              </a:rPr>
              <a:t> MENA</a:t>
            </a:r>
          </a:p>
        </p:txBody>
      </p:sp>
      <p:sp>
        <p:nvSpPr>
          <p:cNvPr id="37" name="TextBox 36"/>
          <p:cNvSpPr txBox="1"/>
          <p:nvPr/>
        </p:nvSpPr>
        <p:spPr>
          <a:xfrm>
            <a:off x="5894810" y="3258046"/>
            <a:ext cx="1824750" cy="369332"/>
          </a:xfrm>
          <a:prstGeom prst="rect">
            <a:avLst/>
          </a:prstGeom>
          <a:noFill/>
        </p:spPr>
        <p:txBody>
          <a:bodyPr wrap="square" lIns="91344" tIns="45672" rIns="91344" bIns="45672" rtlCol="0">
            <a:spAutoFit/>
          </a:bodyPr>
          <a:lstStyle/>
          <a:p>
            <a:r>
              <a:rPr lang="en-US" dirty="0">
                <a:solidFill>
                  <a:schemeClr val="bg1"/>
                </a:solidFill>
                <a:latin typeface="Corbel" charset="0"/>
                <a:ea typeface="Corbel" charset="0"/>
                <a:cs typeface="Corbel" charset="0"/>
              </a:rPr>
              <a:t>TLC India</a:t>
            </a:r>
          </a:p>
        </p:txBody>
      </p:sp>
      <p:sp>
        <p:nvSpPr>
          <p:cNvPr id="38" name="TextBox 37"/>
          <p:cNvSpPr txBox="1"/>
          <p:nvPr/>
        </p:nvSpPr>
        <p:spPr>
          <a:xfrm>
            <a:off x="6908371" y="5596155"/>
            <a:ext cx="2356337" cy="369332"/>
          </a:xfrm>
          <a:prstGeom prst="rect">
            <a:avLst/>
          </a:prstGeom>
          <a:noFill/>
        </p:spPr>
        <p:txBody>
          <a:bodyPr wrap="square" lIns="91344" tIns="45672" rIns="91344" bIns="45672" rtlCol="0">
            <a:spAutoFit/>
          </a:bodyPr>
          <a:lstStyle/>
          <a:p>
            <a:r>
              <a:rPr lang="en-US" dirty="0">
                <a:solidFill>
                  <a:schemeClr val="tx1">
                    <a:lumMod val="50000"/>
                  </a:schemeClr>
                </a:solidFill>
                <a:latin typeface="Corbel" charset="0"/>
                <a:ea typeface="Corbel" charset="0"/>
                <a:cs typeface="Corbel" charset="0"/>
              </a:rPr>
              <a:t>FCG/TLC Asia Pacific</a:t>
            </a:r>
          </a:p>
        </p:txBody>
      </p:sp>
      <p:sp>
        <p:nvSpPr>
          <p:cNvPr id="41" name="TextBox 40"/>
          <p:cNvSpPr txBox="1"/>
          <p:nvPr/>
        </p:nvSpPr>
        <p:spPr>
          <a:xfrm>
            <a:off x="314563" y="4044029"/>
            <a:ext cx="2356337" cy="369332"/>
          </a:xfrm>
          <a:prstGeom prst="rect">
            <a:avLst/>
          </a:prstGeom>
          <a:noFill/>
        </p:spPr>
        <p:txBody>
          <a:bodyPr wrap="square" lIns="91344" tIns="45672" rIns="91344" bIns="45672" rtlCol="0">
            <a:spAutoFit/>
          </a:bodyPr>
          <a:lstStyle/>
          <a:p>
            <a:r>
              <a:rPr lang="en-US" dirty="0">
                <a:solidFill>
                  <a:schemeClr val="tx1">
                    <a:lumMod val="50000"/>
                  </a:schemeClr>
                </a:solidFill>
                <a:latin typeface="Corbel" charset="0"/>
                <a:ea typeface="Corbel" charset="0"/>
                <a:cs typeface="Corbel" charset="0"/>
              </a:rPr>
              <a:t>South America</a:t>
            </a:r>
          </a:p>
        </p:txBody>
      </p:sp>
      <p:sp>
        <p:nvSpPr>
          <p:cNvPr id="39" name="Title 2"/>
          <p:cNvSpPr txBox="1">
            <a:spLocks/>
          </p:cNvSpPr>
          <p:nvPr/>
        </p:nvSpPr>
        <p:spPr>
          <a:xfrm>
            <a:off x="392728" y="599661"/>
            <a:ext cx="7608272" cy="725557"/>
          </a:xfrm>
          <a:prstGeom prst="rect">
            <a:avLst/>
          </a:prstGeom>
        </p:spPr>
        <p:txBody>
          <a:bodyPr lIns="81985" tIns="40991" rIns="81985" bIns="40991">
            <a:normAutofit/>
          </a:bodyPr>
          <a:lstStyle>
            <a:lvl1pPr algn="ctr" defTabSz="1018586" rtl="0" eaLnBrk="1" latinLnBrk="0" hangingPunct="1">
              <a:spcBef>
                <a:spcPct val="0"/>
              </a:spcBef>
              <a:buNone/>
              <a:defRPr sz="4900" kern="1200">
                <a:solidFill>
                  <a:schemeClr val="tx1">
                    <a:lumMod val="50000"/>
                  </a:schemeClr>
                </a:solidFill>
                <a:latin typeface="Corbel" panose="020B0503020204020204" pitchFamily="34" charset="0"/>
                <a:ea typeface="+mj-ea"/>
                <a:cs typeface="+mj-cs"/>
              </a:defRPr>
            </a:lvl1pPr>
          </a:lstStyle>
          <a:p>
            <a:pPr algn="l"/>
            <a:r>
              <a:rPr lang="en-US" sz="3200" dirty="0"/>
              <a:t>The Current </a:t>
            </a:r>
            <a:r>
              <a:rPr lang="en-US" sz="3200" b="1" i="1" dirty="0"/>
              <a:t>Leadership Circle </a:t>
            </a:r>
            <a:r>
              <a:rPr lang="en-US" sz="3200" dirty="0"/>
              <a:t>Universe</a:t>
            </a:r>
          </a:p>
        </p:txBody>
      </p:sp>
    </p:spTree>
    <p:extLst>
      <p:ext uri="{BB962C8B-B14F-4D97-AF65-F5344CB8AC3E}">
        <p14:creationId xmlns:p14="http://schemas.microsoft.com/office/powerpoint/2010/main" val="3870303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
          <p:cNvPicPr>
            <a:picLocks noChangeAspect="1"/>
          </p:cNvPicPr>
          <p:nvPr/>
        </p:nvPicPr>
        <p:blipFill rotWithShape="1">
          <a:blip r:embed="rId2" cstate="print">
            <a:alphaModFix/>
            <a:extLst>
              <a:ext uri="{28A0092B-C50C-407E-A947-70E740481C1C}">
                <a14:useLocalDpi xmlns:a14="http://schemas.microsoft.com/office/drawing/2010/main" val="0"/>
              </a:ext>
            </a:extLst>
          </a:blip>
          <a:srcRect l="8512" t="10317" r="1222" b="13354"/>
          <a:stretch/>
        </p:blipFill>
        <p:spPr>
          <a:xfrm>
            <a:off x="0" y="0"/>
            <a:ext cx="9144000" cy="6858000"/>
          </a:xfrm>
          <a:prstGeom prst="rect">
            <a:avLst/>
          </a:prstGeom>
        </p:spPr>
      </p:pic>
      <p:sp>
        <p:nvSpPr>
          <p:cNvPr id="8" name="TextBox 7"/>
          <p:cNvSpPr txBox="1"/>
          <p:nvPr/>
        </p:nvSpPr>
        <p:spPr>
          <a:xfrm>
            <a:off x="4490113" y="914400"/>
            <a:ext cx="4572000" cy="4401205"/>
          </a:xfrm>
          <a:prstGeom prst="rect">
            <a:avLst/>
          </a:prstGeom>
          <a:noFill/>
        </p:spPr>
        <p:txBody>
          <a:bodyPr wrap="square" rtlCol="0">
            <a:spAutoFit/>
          </a:bodyPr>
          <a:lstStyle/>
          <a:p>
            <a:r>
              <a:rPr lang="en-US" sz="2800" b="1" dirty="0">
                <a:solidFill>
                  <a:schemeClr val="tx1">
                    <a:lumMod val="50000"/>
                  </a:schemeClr>
                </a:solidFill>
                <a:latin typeface="Calibri" panose="020F0502020204030204" pitchFamily="34" charset="0"/>
                <a:ea typeface="Calibri" panose="020F0502020204030204" pitchFamily="34" charset="0"/>
              </a:rPr>
              <a:t>Invitation: Raising social consciousness. </a:t>
            </a:r>
          </a:p>
          <a:p>
            <a:endParaRPr lang="en-US" sz="2800" b="1" dirty="0">
              <a:solidFill>
                <a:schemeClr val="tx1">
                  <a:lumMod val="50000"/>
                </a:schemeClr>
              </a:solidFill>
              <a:latin typeface="Calibri" panose="020F0502020204030204" pitchFamily="34" charset="0"/>
              <a:ea typeface="Calibri" panose="020F0502020204030204" pitchFamily="34" charset="0"/>
            </a:endParaRPr>
          </a:p>
          <a:p>
            <a:r>
              <a:rPr lang="en-US" sz="2800" b="1" dirty="0">
                <a:solidFill>
                  <a:schemeClr val="tx1">
                    <a:lumMod val="50000"/>
                  </a:schemeClr>
                </a:solidFill>
                <a:latin typeface="Calibri" panose="020F0502020204030204" pitchFamily="34" charset="0"/>
                <a:ea typeface="Calibri" panose="020F0502020204030204" pitchFamily="34" charset="0"/>
              </a:rPr>
              <a:t>As coaches, we are always the best instrument, and we need to be willing to raise our own consciousness on social issues facing our world and be an instrument for others. </a:t>
            </a:r>
            <a:endParaRPr lang="en-US" sz="2800" b="1" dirty="0">
              <a:solidFill>
                <a:schemeClr val="tx1">
                  <a:lumMod val="50000"/>
                </a:schemeClr>
              </a:solidFill>
            </a:endParaRPr>
          </a:p>
        </p:txBody>
      </p:sp>
    </p:spTree>
    <p:extLst>
      <p:ext uri="{BB962C8B-B14F-4D97-AF65-F5344CB8AC3E}">
        <p14:creationId xmlns:p14="http://schemas.microsoft.com/office/powerpoint/2010/main" val="1607314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
          <p:cNvPicPr>
            <a:picLocks noChangeAspect="1"/>
          </p:cNvPicPr>
          <p:nvPr/>
        </p:nvPicPr>
        <p:blipFill rotWithShape="1">
          <a:blip r:embed="rId2" cstate="print">
            <a:alphaModFix/>
            <a:extLst>
              <a:ext uri="{28A0092B-C50C-407E-A947-70E740481C1C}">
                <a14:useLocalDpi xmlns:a14="http://schemas.microsoft.com/office/drawing/2010/main" val="0"/>
              </a:ext>
            </a:extLst>
          </a:blip>
          <a:srcRect l="8512" t="10317" r="1222" b="13354"/>
          <a:stretch/>
        </p:blipFill>
        <p:spPr>
          <a:xfrm>
            <a:off x="0" y="0"/>
            <a:ext cx="9144000" cy="6858000"/>
          </a:xfrm>
          <a:prstGeom prst="rect">
            <a:avLst/>
          </a:prstGeom>
        </p:spPr>
      </p:pic>
      <p:sp>
        <p:nvSpPr>
          <p:cNvPr id="8" name="TextBox 7"/>
          <p:cNvSpPr txBox="1"/>
          <p:nvPr/>
        </p:nvSpPr>
        <p:spPr>
          <a:xfrm>
            <a:off x="4571999" y="381000"/>
            <a:ext cx="4490113" cy="5878532"/>
          </a:xfrm>
          <a:prstGeom prst="rect">
            <a:avLst/>
          </a:prstGeom>
          <a:noFill/>
        </p:spPr>
        <p:txBody>
          <a:bodyPr wrap="square" rtlCol="0">
            <a:spAutoFit/>
          </a:bodyPr>
          <a:lstStyle/>
          <a:p>
            <a:r>
              <a:rPr lang="en-US" sz="2800" i="1" dirty="0">
                <a:solidFill>
                  <a:schemeClr val="tx1">
                    <a:lumMod val="50000"/>
                  </a:schemeClr>
                </a:solidFill>
                <a:latin typeface="Calibri" panose="020F0502020204030204" pitchFamily="34" charset="0"/>
                <a:ea typeface="Calibri" panose="020F0502020204030204" pitchFamily="34" charset="0"/>
              </a:rPr>
              <a:t>Invitation: Raising social consciousness. </a:t>
            </a:r>
          </a:p>
          <a:p>
            <a:endParaRPr lang="en-US" sz="2800" i="1" dirty="0">
              <a:solidFill>
                <a:schemeClr val="tx1">
                  <a:lumMod val="50000"/>
                </a:schemeClr>
              </a:solidFill>
              <a:latin typeface="Calibri" panose="020F0502020204030204" pitchFamily="34" charset="0"/>
              <a:ea typeface="Calibri" panose="020F0502020204030204" pitchFamily="34" charset="0"/>
            </a:endParaRPr>
          </a:p>
          <a:p>
            <a:r>
              <a:rPr lang="en-US" sz="2800" i="1" dirty="0">
                <a:solidFill>
                  <a:schemeClr val="tx1">
                    <a:lumMod val="50000"/>
                  </a:schemeClr>
                </a:solidFill>
                <a:latin typeface="Calibri" panose="020F0502020204030204" pitchFamily="34" charset="0"/>
                <a:ea typeface="Calibri" panose="020F0502020204030204" pitchFamily="34" charset="0"/>
              </a:rPr>
              <a:t>As coaches, we are always the best instrument, and we need to be willing to raise our own consciousness on social issues facing our world and be an instrument for others. </a:t>
            </a:r>
          </a:p>
          <a:p>
            <a:endParaRPr lang="en-US" sz="2800" i="1" dirty="0">
              <a:solidFill>
                <a:schemeClr val="tx1">
                  <a:lumMod val="50000"/>
                </a:schemeClr>
              </a:solidFill>
            </a:endParaRPr>
          </a:p>
          <a:p>
            <a:r>
              <a:rPr lang="en-US" sz="3200" b="1" dirty="0">
                <a:solidFill>
                  <a:schemeClr val="bg1"/>
                </a:solidFill>
                <a:latin typeface="Helvetica" charset="0"/>
                <a:ea typeface="Helvetica" charset="0"/>
                <a:cs typeface="Helvetica" charset="0"/>
              </a:rPr>
              <a:t>What is more clear to you now, than a year ago?</a:t>
            </a:r>
          </a:p>
        </p:txBody>
      </p:sp>
    </p:spTree>
    <p:extLst>
      <p:ext uri="{BB962C8B-B14F-4D97-AF65-F5344CB8AC3E}">
        <p14:creationId xmlns:p14="http://schemas.microsoft.com/office/powerpoint/2010/main" val="2108383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81000" y="6375162"/>
            <a:ext cx="5486400" cy="261588"/>
          </a:xfrm>
        </p:spPr>
        <p:txBody>
          <a:bodyPr/>
          <a:lstStyle/>
          <a:p>
            <a:r>
              <a:rPr lang="en-US" dirty="0"/>
              <a:t>THE LEADERSHIP CIRCLE PROFILE CERTIFICATION</a:t>
            </a:r>
          </a:p>
        </p:txBody>
      </p:sp>
      <p:sp>
        <p:nvSpPr>
          <p:cNvPr id="3" name="Text Placeholder 2"/>
          <p:cNvSpPr>
            <a:spLocks noGrp="1"/>
          </p:cNvSpPr>
          <p:nvPr>
            <p:ph type="body" sz="quarter" idx="10"/>
          </p:nvPr>
        </p:nvSpPr>
        <p:spPr>
          <a:xfrm>
            <a:off x="499231" y="18290"/>
            <a:ext cx="1710571" cy="261588"/>
          </a:xfrm>
        </p:spPr>
        <p:txBody>
          <a:bodyPr/>
          <a:lstStyle/>
          <a:p>
            <a:r>
              <a:rPr lang="en-US" dirty="0"/>
              <a:t>Certification Workshop</a:t>
            </a:r>
          </a:p>
        </p:txBody>
      </p:sp>
      <p:sp>
        <p:nvSpPr>
          <p:cNvPr id="4" name="Title 3"/>
          <p:cNvSpPr>
            <a:spLocks noGrp="1"/>
          </p:cNvSpPr>
          <p:nvPr>
            <p:ph type="title"/>
          </p:nvPr>
        </p:nvSpPr>
        <p:spPr/>
        <p:txBody>
          <a:bodyPr/>
          <a:lstStyle/>
          <a:p>
            <a:pPr algn="ctr"/>
            <a:r>
              <a:rPr lang="en-US" dirty="0"/>
              <a:t>Theory Base</a:t>
            </a:r>
          </a:p>
        </p:txBody>
      </p:sp>
      <p:sp>
        <p:nvSpPr>
          <p:cNvPr id="5" name="Content Placeholder 10"/>
          <p:cNvSpPr txBox="1">
            <a:spLocks/>
          </p:cNvSpPr>
          <p:nvPr/>
        </p:nvSpPr>
        <p:spPr>
          <a:xfrm>
            <a:off x="609600" y="995680"/>
            <a:ext cx="8382000" cy="5100320"/>
          </a:xfrm>
          <a:prstGeom prst="rect">
            <a:avLst/>
          </a:prstGeom>
        </p:spPr>
        <p:txBody>
          <a:bodyPr lIns="91418" tIns="45709" rIns="91418" bIns="45709">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a:solidFill>
                  <a:schemeClr val="tx1">
                    <a:lumMod val="50000"/>
                  </a:schemeClr>
                </a:solidFill>
              </a:rPr>
              <a:t>The Creative and Reactive Orientations – Fritz, </a:t>
            </a:r>
            <a:r>
              <a:rPr lang="en-US" sz="1600" dirty="0" err="1">
                <a:solidFill>
                  <a:schemeClr val="tx1">
                    <a:lumMod val="50000"/>
                  </a:schemeClr>
                </a:solidFill>
              </a:rPr>
              <a:t>Senge</a:t>
            </a:r>
            <a:r>
              <a:rPr lang="en-US" sz="1600" dirty="0">
                <a:solidFill>
                  <a:schemeClr val="tx1">
                    <a:lumMod val="50000"/>
                  </a:schemeClr>
                </a:solidFill>
              </a:rPr>
              <a:t>, and Kiefer</a:t>
            </a:r>
          </a:p>
          <a:p>
            <a:r>
              <a:rPr lang="en-US" sz="1600" dirty="0">
                <a:solidFill>
                  <a:schemeClr val="tx1">
                    <a:lumMod val="50000"/>
                  </a:schemeClr>
                </a:solidFill>
              </a:rPr>
              <a:t>Cognitive Psychology – Rational Emotive Therapy – Burns, Ellis</a:t>
            </a:r>
          </a:p>
          <a:p>
            <a:r>
              <a:rPr lang="en-US" sz="1600" dirty="0">
                <a:solidFill>
                  <a:schemeClr val="tx1">
                    <a:lumMod val="50000"/>
                  </a:schemeClr>
                </a:solidFill>
              </a:rPr>
              <a:t>Vision; dependency and ambition; political scripts – Peter Block</a:t>
            </a:r>
          </a:p>
          <a:p>
            <a:endParaRPr lang="en-US" sz="1600" dirty="0">
              <a:solidFill>
                <a:schemeClr val="tx1">
                  <a:lumMod val="50000"/>
                </a:schemeClr>
              </a:solidFill>
            </a:endParaRPr>
          </a:p>
          <a:p>
            <a:r>
              <a:rPr lang="en-US" sz="1600" dirty="0">
                <a:solidFill>
                  <a:schemeClr val="tx1">
                    <a:lumMod val="50000"/>
                  </a:schemeClr>
                </a:solidFill>
              </a:rPr>
              <a:t>Character Structure – Karen Horney</a:t>
            </a:r>
          </a:p>
          <a:p>
            <a:pPr lvl="1"/>
            <a:r>
              <a:rPr lang="en-US" sz="1600" dirty="0">
                <a:solidFill>
                  <a:schemeClr val="tx1">
                    <a:lumMod val="50000"/>
                  </a:schemeClr>
                </a:solidFill>
              </a:rPr>
              <a:t>moving toward (complying)</a:t>
            </a:r>
          </a:p>
          <a:p>
            <a:pPr lvl="1"/>
            <a:r>
              <a:rPr lang="en-US" sz="1600" dirty="0">
                <a:solidFill>
                  <a:schemeClr val="tx1">
                    <a:lumMod val="50000"/>
                  </a:schemeClr>
                </a:solidFill>
              </a:rPr>
              <a:t>moving against (controlling)</a:t>
            </a:r>
          </a:p>
          <a:p>
            <a:pPr lvl="1"/>
            <a:r>
              <a:rPr lang="en-US" sz="1600" dirty="0">
                <a:solidFill>
                  <a:schemeClr val="tx1">
                    <a:lumMod val="50000"/>
                  </a:schemeClr>
                </a:solidFill>
              </a:rPr>
              <a:t>moving away (protecting)</a:t>
            </a:r>
          </a:p>
          <a:p>
            <a:r>
              <a:rPr lang="en-US" sz="1600" dirty="0">
                <a:solidFill>
                  <a:schemeClr val="tx1">
                    <a:lumMod val="50000"/>
                  </a:schemeClr>
                </a:solidFill>
              </a:rPr>
              <a:t>Enneagram – 9 different personality  types each organized by a core delusion</a:t>
            </a:r>
          </a:p>
          <a:p>
            <a:r>
              <a:rPr lang="en-US" sz="1600" dirty="0">
                <a:solidFill>
                  <a:schemeClr val="tx1">
                    <a:lumMod val="50000"/>
                  </a:schemeClr>
                </a:solidFill>
              </a:rPr>
              <a:t>Ego/Shadow – Carl Jung</a:t>
            </a:r>
          </a:p>
          <a:p>
            <a:r>
              <a:rPr lang="en-US" sz="1600" dirty="0">
                <a:solidFill>
                  <a:schemeClr val="tx1">
                    <a:lumMod val="50000"/>
                  </a:schemeClr>
                </a:solidFill>
              </a:rPr>
              <a:t>Body Psychotherapy / Somatic Psychology – </a:t>
            </a:r>
            <a:r>
              <a:rPr lang="en-US" sz="1600" dirty="0" err="1">
                <a:solidFill>
                  <a:schemeClr val="tx1">
                    <a:lumMod val="50000"/>
                  </a:schemeClr>
                </a:solidFill>
              </a:rPr>
              <a:t>Riech</a:t>
            </a:r>
            <a:r>
              <a:rPr lang="en-US" sz="1600" dirty="0">
                <a:solidFill>
                  <a:schemeClr val="tx1">
                    <a:lumMod val="50000"/>
                  </a:schemeClr>
                </a:solidFill>
              </a:rPr>
              <a:t>, Kurtz, </a:t>
            </a:r>
            <a:r>
              <a:rPr lang="en-US" sz="1600" dirty="0" err="1">
                <a:solidFill>
                  <a:schemeClr val="tx1">
                    <a:lumMod val="50000"/>
                  </a:schemeClr>
                </a:solidFill>
              </a:rPr>
              <a:t>Lowen</a:t>
            </a:r>
            <a:r>
              <a:rPr lang="en-US" sz="1600" dirty="0">
                <a:solidFill>
                  <a:schemeClr val="tx1">
                    <a:lumMod val="50000"/>
                  </a:schemeClr>
                </a:solidFill>
              </a:rPr>
              <a:t>, </a:t>
            </a:r>
            <a:r>
              <a:rPr lang="en-US" sz="1600" dirty="0" err="1">
                <a:solidFill>
                  <a:schemeClr val="tx1">
                    <a:lumMod val="50000"/>
                  </a:schemeClr>
                </a:solidFill>
              </a:rPr>
              <a:t>Pirrakos</a:t>
            </a:r>
            <a:endParaRPr lang="en-US" sz="1600" dirty="0">
              <a:solidFill>
                <a:schemeClr val="tx1">
                  <a:lumMod val="50000"/>
                </a:schemeClr>
              </a:solidFill>
            </a:endParaRPr>
          </a:p>
          <a:p>
            <a:r>
              <a:rPr lang="en-US" sz="1600" dirty="0">
                <a:solidFill>
                  <a:schemeClr val="tx1">
                    <a:lumMod val="50000"/>
                  </a:schemeClr>
                </a:solidFill>
              </a:rPr>
              <a:t>Mystical Literature of many traditions</a:t>
            </a:r>
          </a:p>
          <a:p>
            <a:endParaRPr lang="en-US" sz="1600" dirty="0">
              <a:solidFill>
                <a:schemeClr val="tx1">
                  <a:lumMod val="50000"/>
                </a:schemeClr>
              </a:solidFill>
            </a:endParaRPr>
          </a:p>
          <a:p>
            <a:r>
              <a:rPr lang="en-US" sz="1600" dirty="0">
                <a:solidFill>
                  <a:schemeClr val="tx1">
                    <a:lumMod val="50000"/>
                  </a:schemeClr>
                </a:solidFill>
              </a:rPr>
              <a:t>Stage Development Frameworks – Kohlberg, Kegan, Wilber, </a:t>
            </a:r>
            <a:r>
              <a:rPr lang="en-US" sz="1600" dirty="0" err="1">
                <a:solidFill>
                  <a:schemeClr val="tx1">
                    <a:lumMod val="50000"/>
                  </a:schemeClr>
                </a:solidFill>
              </a:rPr>
              <a:t>Torbert</a:t>
            </a:r>
            <a:r>
              <a:rPr lang="en-US" sz="1600" dirty="0">
                <a:solidFill>
                  <a:schemeClr val="tx1">
                    <a:lumMod val="50000"/>
                  </a:schemeClr>
                </a:solidFill>
              </a:rPr>
              <a:t>, Cook-</a:t>
            </a:r>
            <a:r>
              <a:rPr lang="en-US" sz="1600" dirty="0" err="1">
                <a:solidFill>
                  <a:schemeClr val="tx1">
                    <a:lumMod val="50000"/>
                  </a:schemeClr>
                </a:solidFill>
              </a:rPr>
              <a:t>Greuter</a:t>
            </a:r>
            <a:endParaRPr lang="en-US" sz="1600" dirty="0">
              <a:solidFill>
                <a:schemeClr val="tx1">
                  <a:lumMod val="50000"/>
                </a:schemeClr>
              </a:solidFill>
            </a:endParaRPr>
          </a:p>
          <a:p>
            <a:r>
              <a:rPr lang="en-US" sz="1600" dirty="0">
                <a:solidFill>
                  <a:schemeClr val="tx1">
                    <a:lumMod val="50000"/>
                  </a:schemeClr>
                </a:solidFill>
              </a:rPr>
              <a:t>Covey 3 Paradigms (Dependent, Independent, Interdependent)  </a:t>
            </a:r>
          </a:p>
          <a:p>
            <a:r>
              <a:rPr lang="en-US" sz="1600" dirty="0">
                <a:solidFill>
                  <a:schemeClr val="tx1">
                    <a:lumMod val="50000"/>
                  </a:schemeClr>
                </a:solidFill>
              </a:rPr>
              <a:t>Leadership Literature – Bennis, Drucker, Collins, Goleman, etc.</a:t>
            </a:r>
          </a:p>
          <a:p>
            <a:r>
              <a:rPr lang="en-US" sz="1600" dirty="0">
                <a:solidFill>
                  <a:schemeClr val="tx1">
                    <a:lumMod val="50000"/>
                  </a:schemeClr>
                </a:solidFill>
              </a:rPr>
              <a:t>Leadership 360° and Competency Research (Zenger/Folkman, </a:t>
            </a:r>
            <a:r>
              <a:rPr lang="en-US" sz="1600" dirty="0" err="1">
                <a:solidFill>
                  <a:schemeClr val="tx1">
                    <a:lumMod val="50000"/>
                  </a:schemeClr>
                </a:solidFill>
              </a:rPr>
              <a:t>Lominger</a:t>
            </a:r>
            <a:r>
              <a:rPr lang="en-US" sz="1600" dirty="0">
                <a:solidFill>
                  <a:schemeClr val="tx1">
                    <a:lumMod val="50000"/>
                  </a:schemeClr>
                </a:solidFill>
              </a:rPr>
              <a:t>, CCL)</a:t>
            </a:r>
          </a:p>
        </p:txBody>
      </p:sp>
    </p:spTree>
    <p:extLst>
      <p:ext uri="{BB962C8B-B14F-4D97-AF65-F5344CB8AC3E}">
        <p14:creationId xmlns:p14="http://schemas.microsoft.com/office/powerpoint/2010/main" val="983062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SLIDE_GUID" val="ace4006a-7e6c-4086-9f0d-0f2b4d71038d"/>
</p:tagLst>
</file>

<file path=ppt/tags/tag2.xml><?xml version="1.0" encoding="utf-8"?>
<p:tagLst xmlns:a="http://schemas.openxmlformats.org/drawingml/2006/main" xmlns:r="http://schemas.openxmlformats.org/officeDocument/2006/relationships" xmlns:p="http://schemas.openxmlformats.org/presentationml/2006/main">
  <p:tag name="OFFISYNC_SLIDE_GUID" val="cc16cacd-697b-4927-a55b-14c03dd85cd5"/>
</p:tagLst>
</file>

<file path=ppt/tags/tag3.xml><?xml version="1.0" encoding="utf-8"?>
<p:tagLst xmlns:a="http://schemas.openxmlformats.org/drawingml/2006/main" xmlns:r="http://schemas.openxmlformats.org/officeDocument/2006/relationships" xmlns:p="http://schemas.openxmlformats.org/presentationml/2006/main">
  <p:tag name="OFFISYNC_SLIDE_GUID" val="cc16cacd-697b-4927-a55b-14c03dd85cd5"/>
</p:tagLst>
</file>

<file path=ppt/tags/tag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1_Office Theme">
  <a:themeElements>
    <a:clrScheme name="FCG TLC Color Scheme">
      <a:dk1>
        <a:srgbClr val="5F6062"/>
      </a:dk1>
      <a:lt1>
        <a:sysClr val="window" lastClr="FFFFFF"/>
      </a:lt1>
      <a:dk2>
        <a:srgbClr val="AEAFB0"/>
      </a:dk2>
      <a:lt2>
        <a:srgbClr val="FFFFFF"/>
      </a:lt2>
      <a:accent1>
        <a:srgbClr val="F9A25E"/>
      </a:accent1>
      <a:accent2>
        <a:srgbClr val="B7D1ED"/>
      </a:accent2>
      <a:accent3>
        <a:srgbClr val="D2D6AB"/>
      </a:accent3>
      <a:accent4>
        <a:srgbClr val="B50938"/>
      </a:accent4>
      <a:accent5>
        <a:srgbClr val="B9AB97"/>
      </a:accent5>
      <a:accent6>
        <a:srgbClr val="80561B"/>
      </a:accent6>
      <a:hlink>
        <a:srgbClr val="B7D1ED"/>
      </a:hlink>
      <a:folHlink>
        <a:srgbClr val="D2D6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TotalTime>
  <Words>5804</Words>
  <Application>Microsoft Office PowerPoint</Application>
  <PresentationFormat>On-screen Show (4:3)</PresentationFormat>
  <Paragraphs>616</Paragraphs>
  <Slides>46</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Calibri</vt:lpstr>
      <vt:lpstr>Corbel</vt:lpstr>
      <vt:lpstr>Corbel Regular</vt:lpstr>
      <vt:lpstr>Helvetica</vt:lpstr>
      <vt:lpstr>Helvetica Light</vt:lpstr>
      <vt:lpstr>Helvetica Light Oblique</vt:lpstr>
      <vt:lpstr>Wingdings</vt:lpstr>
      <vt:lpstr>1_Office Theme</vt:lpstr>
      <vt:lpstr>PowerPoint Presentation</vt:lpstr>
      <vt:lpstr>PowerPoint Presentation</vt:lpstr>
      <vt:lpstr>OUR PURPOSE</vt:lpstr>
      <vt:lpstr>PowerPoint Presentation</vt:lpstr>
      <vt:lpstr>The Leadership Circle</vt:lpstr>
      <vt:lpstr>PowerPoint Presentation</vt:lpstr>
      <vt:lpstr>PowerPoint Presentation</vt:lpstr>
      <vt:lpstr>PowerPoint Presentation</vt:lpstr>
      <vt:lpstr>Theory Base</vt:lpstr>
      <vt:lpstr>360º Assessment Tool</vt:lpstr>
      <vt:lpstr>360º Assessment Tool</vt:lpstr>
      <vt:lpstr>FREE SELF ASSESSMENT</vt:lpstr>
      <vt:lpstr>PowerPoint Presentation</vt:lpstr>
      <vt:lpstr>People &amp; Task</vt:lpstr>
      <vt:lpstr>Creative Competencies</vt:lpstr>
      <vt:lpstr>Reactive Styles</vt:lpstr>
      <vt:lpstr>PowerPoint Presentation</vt:lpstr>
      <vt:lpstr>PowerPoint Presentation</vt:lpstr>
      <vt:lpstr>PowerPoint Presentation</vt:lpstr>
      <vt:lpstr>Leadership Effectiveness is Mediated by Gap Between Self and Circumstance</vt:lpstr>
      <vt:lpstr>The Mismatch</vt:lpstr>
      <vt:lpstr>PowerPoint Presentation</vt:lpstr>
      <vt:lpstr>Two Structures of Mind</vt:lpstr>
      <vt:lpstr>Primary Tension</vt:lpstr>
      <vt:lpstr>Reactive and Creative Leadership</vt:lpstr>
      <vt:lpstr>Correlation</vt:lpstr>
      <vt:lpstr>Leadership Effectiveness &amp; Creative</vt:lpstr>
      <vt:lpstr>Leadership Effectiveness &amp; Reactive</vt:lpstr>
      <vt:lpstr>PowerPoint Presentation</vt:lpstr>
      <vt:lpstr>Reactive Tendencies</vt:lpstr>
      <vt:lpstr>PowerPoint Presentation</vt:lpstr>
      <vt:lpstr>PowerPoint Presentation</vt:lpstr>
      <vt:lpstr>Leadership Circle Profile™ Manager Edition</vt:lpstr>
      <vt:lpstr>The Leadership Circle</vt:lpstr>
      <vt:lpstr>The Leadership Circle, coupled with your coaching skills, experience and intention:</vt:lpstr>
      <vt:lpstr>PowerPoint Presentation</vt:lpstr>
      <vt:lpstr>Leadership Development Plan   </vt:lpstr>
      <vt:lpstr>PROFILE INTERPRETATION MANUAL</vt:lpstr>
      <vt:lpstr>PowerPoint Presentation</vt:lpstr>
      <vt:lpstr>PowerPoint Presentation</vt:lpstr>
      <vt:lpstr>Additional Learning</vt:lpstr>
      <vt:lpstr>PowerPoint Presentation</vt:lpstr>
      <vt:lpstr>PowerPoint Presentation</vt:lpstr>
      <vt:lpstr>PowerPoint Presentation</vt:lpstr>
      <vt:lpstr>PowerPoint Presentation</vt:lpstr>
      <vt:lpstr>PowerPoint Presentation</vt:lpstr>
    </vt:vector>
  </TitlesOfParts>
  <Company>Full Circle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LEADERSHIP SYSTEM</dc:title>
  <dc:creator>Douglas Day</dc:creator>
  <cp:lastModifiedBy>Michael OConnor</cp:lastModifiedBy>
  <cp:revision>62</cp:revision>
  <dcterms:created xsi:type="dcterms:W3CDTF">2014-08-21T20:44:55Z</dcterms:created>
  <dcterms:modified xsi:type="dcterms:W3CDTF">2021-05-05T16:16:16Z</dcterms:modified>
</cp:coreProperties>
</file>